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29"/>
  </p:notesMasterIdLst>
  <p:sldIdLst>
    <p:sldId id="329" r:id="rId2"/>
    <p:sldId id="339" r:id="rId3"/>
    <p:sldId id="313" r:id="rId4"/>
    <p:sldId id="256" r:id="rId5"/>
    <p:sldId id="299" r:id="rId6"/>
    <p:sldId id="311" r:id="rId7"/>
    <p:sldId id="340" r:id="rId8"/>
    <p:sldId id="314" r:id="rId9"/>
    <p:sldId id="319" r:id="rId10"/>
    <p:sldId id="279" r:id="rId11"/>
    <p:sldId id="320" r:id="rId12"/>
    <p:sldId id="316" r:id="rId13"/>
    <p:sldId id="317" r:id="rId14"/>
    <p:sldId id="331" r:id="rId15"/>
    <p:sldId id="315" r:id="rId16"/>
    <p:sldId id="318" r:id="rId17"/>
    <p:sldId id="333" r:id="rId18"/>
    <p:sldId id="335" r:id="rId19"/>
    <p:sldId id="332" r:id="rId20"/>
    <p:sldId id="336" r:id="rId21"/>
    <p:sldId id="330" r:id="rId22"/>
    <p:sldId id="337" r:id="rId23"/>
    <p:sldId id="338" r:id="rId24"/>
    <p:sldId id="271" r:id="rId25"/>
    <p:sldId id="326" r:id="rId26"/>
    <p:sldId id="341" r:id="rId27"/>
    <p:sldId id="342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urgeon Valérie" initials="TV" lastIdx="2" clrIdx="0">
    <p:extLst>
      <p:ext uri="{19B8F6BF-5375-455C-9EA6-DF929625EA0E}">
        <p15:presenceInfo xmlns:p15="http://schemas.microsoft.com/office/powerpoint/2012/main" userId="Turgeon Valéri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EE7237-A634-4454-B693-57B23BCBBD89}" v="28" dt="2023-09-12T05:26:54.9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19" autoAdjust="0"/>
    <p:restoredTop sz="94629" autoAdjust="0"/>
  </p:normalViewPr>
  <p:slideViewPr>
    <p:cSldViewPr>
      <p:cViewPr varScale="1">
        <p:scale>
          <a:sx n="114" d="100"/>
          <a:sy n="114" d="100"/>
        </p:scale>
        <p:origin x="1998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82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ef/core/querying/related-data/lazy" TargetMode="External"/><Relationship Id="rId2" Type="http://schemas.openxmlformats.org/officeDocument/2006/relationships/hyperlink" Target="https://learn.microsoft.com/en-us/ef/core/querying/related-data/explicit" TargetMode="External"/><Relationship Id="rId1" Type="http://schemas.openxmlformats.org/officeDocument/2006/relationships/hyperlink" Target="https://learn.microsoft.com/en-us/ef/core/querying/related-data/eager" TargetMode="External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ef/core/querying/related-data/lazy" TargetMode="External"/><Relationship Id="rId2" Type="http://schemas.openxmlformats.org/officeDocument/2006/relationships/hyperlink" Target="https://learn.microsoft.com/en-us/ef/core/querying/related-data/explicit" TargetMode="External"/><Relationship Id="rId1" Type="http://schemas.openxmlformats.org/officeDocument/2006/relationships/hyperlink" Target="https://learn.microsoft.com/en-us/ef/core/querying/related-data/eager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C66693-07F2-49A7-992B-5BD202E933A6}" type="doc">
      <dgm:prSet loTypeId="urn:microsoft.com/office/officeart/2005/8/layout/list1" loCatId="list" qsTypeId="urn:microsoft.com/office/officeart/2005/8/quickstyle/3d3" qsCatId="3D" csTypeId="urn:microsoft.com/office/officeart/2005/8/colors/colorful2" csCatId="colorful" phldr="1"/>
      <dgm:spPr/>
      <dgm:t>
        <a:bodyPr/>
        <a:lstStyle/>
        <a:p>
          <a:endParaRPr lang="fr-CA"/>
        </a:p>
      </dgm:t>
    </dgm:pt>
    <dgm:pt modelId="{D1E0B3EA-CEA6-4AF9-90F3-2A83372DB0B0}">
      <dgm:prSet phldrT="[Texte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1" dirty="0">
              <a:hlinkClick xmlns:r="http://schemas.openxmlformats.org/officeDocument/2006/relationships" r:id="rId1"/>
            </a:rPr>
            <a:t>Eager loading</a:t>
          </a:r>
          <a:endParaRPr lang="fr-CA" dirty="0"/>
        </a:p>
      </dgm:t>
    </dgm:pt>
    <dgm:pt modelId="{84264E11-F5EA-4CAC-B776-6E2F602B6BEA}" type="parTrans" cxnId="{42E4DA12-03C5-446E-B96F-C84762147AAA}">
      <dgm:prSet/>
      <dgm:spPr/>
      <dgm:t>
        <a:bodyPr/>
        <a:lstStyle/>
        <a:p>
          <a:endParaRPr lang="fr-CA"/>
        </a:p>
      </dgm:t>
    </dgm:pt>
    <dgm:pt modelId="{86E2DCA8-2329-446D-A9F8-8CA3247410FA}" type="sibTrans" cxnId="{42E4DA12-03C5-446E-B96F-C84762147AAA}">
      <dgm:prSet/>
      <dgm:spPr/>
      <dgm:t>
        <a:bodyPr/>
        <a:lstStyle/>
        <a:p>
          <a:endParaRPr lang="fr-CA"/>
        </a:p>
      </dgm:t>
    </dgm:pt>
    <dgm:pt modelId="{E520FD45-2949-4C58-8ECC-7349BE70F1B3}">
      <dgm:prSet/>
      <dgm:spPr/>
      <dgm:t>
        <a:bodyPr/>
        <a:lstStyle/>
        <a:p>
          <a:r>
            <a:rPr lang="en-US" b="1" dirty="0">
              <a:hlinkClick xmlns:r="http://schemas.openxmlformats.org/officeDocument/2006/relationships" r:id="rId2"/>
            </a:rPr>
            <a:t>Explicit loading</a:t>
          </a:r>
          <a:endParaRPr lang="en-US" dirty="0"/>
        </a:p>
      </dgm:t>
    </dgm:pt>
    <dgm:pt modelId="{BEF9F818-2375-43E1-A78A-76267FBFCBD4}" type="parTrans" cxnId="{2D3BC07F-3D35-422D-8A06-E9294243FAD2}">
      <dgm:prSet/>
      <dgm:spPr/>
      <dgm:t>
        <a:bodyPr/>
        <a:lstStyle/>
        <a:p>
          <a:endParaRPr lang="fr-CA"/>
        </a:p>
      </dgm:t>
    </dgm:pt>
    <dgm:pt modelId="{47EE6DC2-3E78-442D-AEF9-AB55CF163E89}" type="sibTrans" cxnId="{2D3BC07F-3D35-422D-8A06-E9294243FAD2}">
      <dgm:prSet/>
      <dgm:spPr/>
      <dgm:t>
        <a:bodyPr/>
        <a:lstStyle/>
        <a:p>
          <a:endParaRPr lang="fr-CA"/>
        </a:p>
      </dgm:t>
    </dgm:pt>
    <dgm:pt modelId="{D88F38A7-7413-47DA-B192-C4DE0D5CB4FB}">
      <dgm:prSet/>
      <dgm:spPr/>
      <dgm:t>
        <a:bodyPr/>
        <a:lstStyle/>
        <a:p>
          <a:r>
            <a:rPr lang="en-US" b="1" dirty="0">
              <a:hlinkClick xmlns:r="http://schemas.openxmlformats.org/officeDocument/2006/relationships" r:id="rId3"/>
            </a:rPr>
            <a:t>Lazy loading</a:t>
          </a:r>
          <a:endParaRPr lang="en-US" dirty="0"/>
        </a:p>
      </dgm:t>
    </dgm:pt>
    <dgm:pt modelId="{8ED65A67-2B85-4CAE-8753-9F9153C28048}" type="parTrans" cxnId="{CE3F8B0C-E402-4C08-A38E-26359A70E736}">
      <dgm:prSet/>
      <dgm:spPr/>
      <dgm:t>
        <a:bodyPr/>
        <a:lstStyle/>
        <a:p>
          <a:endParaRPr lang="fr-CA"/>
        </a:p>
      </dgm:t>
    </dgm:pt>
    <dgm:pt modelId="{4A4D1F83-0D5E-4E31-BA01-FBF4614861E1}" type="sibTrans" cxnId="{CE3F8B0C-E402-4C08-A38E-26359A70E736}">
      <dgm:prSet/>
      <dgm:spPr/>
      <dgm:t>
        <a:bodyPr/>
        <a:lstStyle/>
        <a:p>
          <a:endParaRPr lang="fr-CA"/>
        </a:p>
      </dgm:t>
    </dgm:pt>
    <dgm:pt modelId="{208FA960-3ABC-4DC2-90EF-4D40B4F8C2A9}">
      <dgm:prSet phldrT="[Texte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/>
            <a:t>Les </a:t>
          </a:r>
          <a:r>
            <a:rPr lang="en-US" dirty="0" err="1"/>
            <a:t>données</a:t>
          </a:r>
          <a:r>
            <a:rPr lang="en-US" dirty="0"/>
            <a:t> </a:t>
          </a:r>
          <a:r>
            <a:rPr lang="en-US" dirty="0" err="1"/>
            <a:t>liées</a:t>
          </a:r>
          <a:r>
            <a:rPr lang="en-US" dirty="0"/>
            <a:t> </a:t>
          </a:r>
          <a:r>
            <a:rPr lang="en-US" dirty="0" err="1"/>
            <a:t>sont</a:t>
          </a:r>
          <a:r>
            <a:rPr lang="en-US" dirty="0"/>
            <a:t> </a:t>
          </a:r>
          <a:r>
            <a:rPr lang="en-US" dirty="0" err="1"/>
            <a:t>chargées</a:t>
          </a:r>
          <a:r>
            <a:rPr lang="en-US" dirty="0"/>
            <a:t> à </a:t>
          </a:r>
          <a:r>
            <a:rPr lang="en-US" dirty="0" err="1"/>
            <a:t>partir</a:t>
          </a:r>
          <a:r>
            <a:rPr lang="en-US" dirty="0"/>
            <a:t> de la BD avec la </a:t>
          </a:r>
          <a:r>
            <a:rPr lang="en-US" dirty="0" err="1"/>
            <a:t>requête</a:t>
          </a:r>
          <a:r>
            <a:rPr lang="en-US" dirty="0"/>
            <a:t> </a:t>
          </a:r>
          <a:r>
            <a:rPr lang="en-US" dirty="0" err="1"/>
            <a:t>principale</a:t>
          </a:r>
          <a:r>
            <a:rPr lang="en-US" dirty="0"/>
            <a:t> (1 </a:t>
          </a:r>
          <a:r>
            <a:rPr lang="en-US" dirty="0" err="1"/>
            <a:t>seul</a:t>
          </a:r>
          <a:r>
            <a:rPr lang="en-US" dirty="0"/>
            <a:t> </a:t>
          </a:r>
          <a:r>
            <a:rPr lang="en-US" dirty="0" err="1"/>
            <a:t>accès</a:t>
          </a:r>
          <a:r>
            <a:rPr lang="en-US" dirty="0"/>
            <a:t> BD).</a:t>
          </a:r>
          <a:endParaRPr lang="fr-CA" dirty="0"/>
        </a:p>
      </dgm:t>
    </dgm:pt>
    <dgm:pt modelId="{9F3478BD-04F9-40C0-8ED4-3FC4514038E9}" type="parTrans" cxnId="{05B46AA6-5786-40C3-8D2C-B5D743AC79F3}">
      <dgm:prSet/>
      <dgm:spPr/>
      <dgm:t>
        <a:bodyPr/>
        <a:lstStyle/>
        <a:p>
          <a:endParaRPr lang="fr-CA"/>
        </a:p>
      </dgm:t>
    </dgm:pt>
    <dgm:pt modelId="{2E58E631-71C8-4A24-9A2C-A6692BD8E69B}" type="sibTrans" cxnId="{05B46AA6-5786-40C3-8D2C-B5D743AC79F3}">
      <dgm:prSet/>
      <dgm:spPr/>
      <dgm:t>
        <a:bodyPr/>
        <a:lstStyle/>
        <a:p>
          <a:endParaRPr lang="fr-CA"/>
        </a:p>
      </dgm:t>
    </dgm:pt>
    <dgm:pt modelId="{E91542D2-5591-4FF0-81F0-99D032B27836}">
      <dgm:prSet/>
      <dgm:spPr/>
      <dgm:t>
        <a:bodyPr/>
        <a:lstStyle/>
        <a:p>
          <a:r>
            <a:rPr lang="en-US" dirty="0"/>
            <a:t>Les </a:t>
          </a:r>
          <a:r>
            <a:rPr lang="en-US" dirty="0" err="1"/>
            <a:t>données</a:t>
          </a:r>
          <a:r>
            <a:rPr lang="en-US" dirty="0"/>
            <a:t> </a:t>
          </a:r>
          <a:r>
            <a:rPr lang="en-US" dirty="0" err="1"/>
            <a:t>liées</a:t>
          </a:r>
          <a:r>
            <a:rPr lang="en-US" dirty="0"/>
            <a:t> </a:t>
          </a:r>
          <a:r>
            <a:rPr lang="en-US" dirty="0" err="1"/>
            <a:t>sont</a:t>
          </a:r>
          <a:r>
            <a:rPr lang="en-US" dirty="0"/>
            <a:t> </a:t>
          </a:r>
          <a:r>
            <a:rPr lang="en-US" dirty="0" err="1"/>
            <a:t>chargées</a:t>
          </a:r>
          <a:r>
            <a:rPr lang="en-US" dirty="0"/>
            <a:t> à </a:t>
          </a:r>
          <a:r>
            <a:rPr lang="en-US" dirty="0" err="1"/>
            <a:t>partir</a:t>
          </a:r>
          <a:r>
            <a:rPr lang="en-US" dirty="0"/>
            <a:t> de la BD avec à </a:t>
          </a:r>
          <a:r>
            <a:rPr lang="en-US" dirty="0" err="1"/>
            <a:t>partir</a:t>
          </a:r>
          <a:r>
            <a:rPr lang="en-US" dirty="0"/>
            <a:t> </a:t>
          </a:r>
          <a:r>
            <a:rPr lang="en-US" dirty="0" err="1"/>
            <a:t>d’une</a:t>
          </a:r>
          <a:r>
            <a:rPr lang="en-US" dirty="0"/>
            <a:t> </a:t>
          </a:r>
          <a:r>
            <a:rPr lang="en-US" dirty="0" err="1"/>
            <a:t>requête</a:t>
          </a:r>
          <a:r>
            <a:rPr lang="en-US" dirty="0"/>
            <a:t> </a:t>
          </a:r>
          <a:r>
            <a:rPr lang="en-US" dirty="0" err="1"/>
            <a:t>ultérieure</a:t>
          </a:r>
          <a:r>
            <a:rPr lang="en-US" dirty="0"/>
            <a:t> (</a:t>
          </a:r>
          <a:r>
            <a:rPr lang="en-US" dirty="0" err="1"/>
            <a:t>plusieurs</a:t>
          </a:r>
          <a:r>
            <a:rPr lang="en-US" dirty="0"/>
            <a:t> </a:t>
          </a:r>
          <a:r>
            <a:rPr lang="en-US" dirty="0" err="1"/>
            <a:t>accès</a:t>
          </a:r>
          <a:r>
            <a:rPr lang="en-US" dirty="0"/>
            <a:t> </a:t>
          </a:r>
          <a:r>
            <a:rPr lang="en-US" dirty="0" err="1"/>
            <a:t>explicites</a:t>
          </a:r>
          <a:r>
            <a:rPr lang="en-US" dirty="0"/>
            <a:t> BD).</a:t>
          </a:r>
        </a:p>
      </dgm:t>
    </dgm:pt>
    <dgm:pt modelId="{E92A23D4-9279-4DCD-8A5A-8DA0573A9DD1}" type="parTrans" cxnId="{11F31977-D805-458C-B492-6F15A673E9B6}">
      <dgm:prSet/>
      <dgm:spPr/>
      <dgm:t>
        <a:bodyPr/>
        <a:lstStyle/>
        <a:p>
          <a:endParaRPr lang="fr-CA"/>
        </a:p>
      </dgm:t>
    </dgm:pt>
    <dgm:pt modelId="{695C4F87-DAB6-414F-870A-8DE043128689}" type="sibTrans" cxnId="{11F31977-D805-458C-B492-6F15A673E9B6}">
      <dgm:prSet/>
      <dgm:spPr/>
      <dgm:t>
        <a:bodyPr/>
        <a:lstStyle/>
        <a:p>
          <a:endParaRPr lang="fr-CA"/>
        </a:p>
      </dgm:t>
    </dgm:pt>
    <dgm:pt modelId="{C0C3DC23-F4DF-4BEE-AF0F-97FEE2383D24}">
      <dgm:prSet/>
      <dgm:spPr/>
      <dgm:t>
        <a:bodyPr/>
        <a:lstStyle/>
        <a:p>
          <a:r>
            <a:rPr lang="en-US" dirty="0"/>
            <a:t>Les </a:t>
          </a:r>
          <a:r>
            <a:rPr lang="en-US" dirty="0" err="1"/>
            <a:t>données</a:t>
          </a:r>
          <a:r>
            <a:rPr lang="en-US" dirty="0"/>
            <a:t> </a:t>
          </a:r>
          <a:r>
            <a:rPr lang="en-US" dirty="0" err="1"/>
            <a:t>liées</a:t>
          </a:r>
          <a:r>
            <a:rPr lang="en-US" dirty="0"/>
            <a:t> </a:t>
          </a:r>
          <a:r>
            <a:rPr lang="en-US" dirty="0" err="1"/>
            <a:t>sont</a:t>
          </a:r>
          <a:r>
            <a:rPr lang="en-US" dirty="0"/>
            <a:t> </a:t>
          </a:r>
          <a:r>
            <a:rPr lang="en-US" dirty="0" err="1"/>
            <a:t>chargées</a:t>
          </a:r>
          <a:r>
            <a:rPr lang="en-US" dirty="0"/>
            <a:t> à </a:t>
          </a:r>
          <a:r>
            <a:rPr lang="en-US" dirty="0" err="1"/>
            <a:t>partir</a:t>
          </a:r>
          <a:r>
            <a:rPr lang="en-US" dirty="0"/>
            <a:t> de la BD </a:t>
          </a:r>
          <a:r>
            <a:rPr lang="en-US" dirty="0" err="1"/>
            <a:t>lors</a:t>
          </a:r>
          <a:r>
            <a:rPr lang="en-US" dirty="0"/>
            <a:t> de </a:t>
          </a:r>
          <a:r>
            <a:rPr lang="en-US" dirty="0" err="1"/>
            <a:t>l’utilisation</a:t>
          </a:r>
          <a:r>
            <a:rPr lang="en-US" dirty="0"/>
            <a:t> des </a:t>
          </a:r>
          <a:r>
            <a:rPr lang="en-US" dirty="0" err="1"/>
            <a:t>propriétés</a:t>
          </a:r>
          <a:r>
            <a:rPr lang="en-US" dirty="0"/>
            <a:t> de navigation. ( </a:t>
          </a:r>
          <a:r>
            <a:rPr lang="en-US" dirty="0" err="1"/>
            <a:t>plusieurs</a:t>
          </a:r>
          <a:r>
            <a:rPr lang="en-US" dirty="0"/>
            <a:t> </a:t>
          </a:r>
          <a:r>
            <a:rPr lang="en-US" dirty="0" err="1"/>
            <a:t>accès</a:t>
          </a:r>
          <a:r>
            <a:rPr lang="en-US" dirty="0"/>
            <a:t> </a:t>
          </a:r>
          <a:r>
            <a:rPr lang="en-US" dirty="0" err="1"/>
            <a:t>implicites</a:t>
          </a:r>
          <a:r>
            <a:rPr lang="en-US" dirty="0"/>
            <a:t> BD </a:t>
          </a:r>
          <a:r>
            <a:rPr lang="en-US" i="1" dirty="0"/>
            <a:t>virtual</a:t>
          </a:r>
          <a:r>
            <a:rPr lang="en-US" dirty="0"/>
            <a:t>)</a:t>
          </a:r>
        </a:p>
      </dgm:t>
    </dgm:pt>
    <dgm:pt modelId="{D7C932D5-F9D1-43D7-8927-A0866375965E}" type="parTrans" cxnId="{CEEAF7A5-F9F7-4AC5-A33A-2066902D9B70}">
      <dgm:prSet/>
      <dgm:spPr/>
      <dgm:t>
        <a:bodyPr/>
        <a:lstStyle/>
        <a:p>
          <a:endParaRPr lang="fr-CA"/>
        </a:p>
      </dgm:t>
    </dgm:pt>
    <dgm:pt modelId="{6638984C-F4E9-44C7-B182-A123F5A42ED2}" type="sibTrans" cxnId="{CEEAF7A5-F9F7-4AC5-A33A-2066902D9B70}">
      <dgm:prSet/>
      <dgm:spPr/>
      <dgm:t>
        <a:bodyPr/>
        <a:lstStyle/>
        <a:p>
          <a:endParaRPr lang="fr-CA"/>
        </a:p>
      </dgm:t>
    </dgm:pt>
    <dgm:pt modelId="{59AC6230-5054-4AA0-B390-DFE7425A98D9}" type="pres">
      <dgm:prSet presAssocID="{E1C66693-07F2-49A7-992B-5BD202E933A6}" presName="linear" presStyleCnt="0">
        <dgm:presLayoutVars>
          <dgm:dir/>
          <dgm:animLvl val="lvl"/>
          <dgm:resizeHandles val="exact"/>
        </dgm:presLayoutVars>
      </dgm:prSet>
      <dgm:spPr/>
    </dgm:pt>
    <dgm:pt modelId="{9DD2042C-A6EA-4169-8D47-D6C5365AAD72}" type="pres">
      <dgm:prSet presAssocID="{D1E0B3EA-CEA6-4AF9-90F3-2A83372DB0B0}" presName="parentLin" presStyleCnt="0"/>
      <dgm:spPr/>
    </dgm:pt>
    <dgm:pt modelId="{31672E93-9A54-4638-BCD6-C185382D4234}" type="pres">
      <dgm:prSet presAssocID="{D1E0B3EA-CEA6-4AF9-90F3-2A83372DB0B0}" presName="parentLeftMargin" presStyleLbl="node1" presStyleIdx="0" presStyleCnt="3"/>
      <dgm:spPr/>
    </dgm:pt>
    <dgm:pt modelId="{127C970D-73F7-4E28-BDFE-CE8FC2D07B88}" type="pres">
      <dgm:prSet presAssocID="{D1E0B3EA-CEA6-4AF9-90F3-2A83372DB0B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B234DAA-FB2B-4E3F-A858-4BC8825C2408}" type="pres">
      <dgm:prSet presAssocID="{D1E0B3EA-CEA6-4AF9-90F3-2A83372DB0B0}" presName="negativeSpace" presStyleCnt="0"/>
      <dgm:spPr/>
    </dgm:pt>
    <dgm:pt modelId="{08B2EBAB-2B58-4CD3-B00F-6A2AB1AF1C0A}" type="pres">
      <dgm:prSet presAssocID="{D1E0B3EA-CEA6-4AF9-90F3-2A83372DB0B0}" presName="childText" presStyleLbl="conFgAcc1" presStyleIdx="0" presStyleCnt="3">
        <dgm:presLayoutVars>
          <dgm:bulletEnabled val="1"/>
        </dgm:presLayoutVars>
      </dgm:prSet>
      <dgm:spPr/>
    </dgm:pt>
    <dgm:pt modelId="{718A5916-D184-47FE-81BB-227921B782C4}" type="pres">
      <dgm:prSet presAssocID="{86E2DCA8-2329-446D-A9F8-8CA3247410FA}" presName="spaceBetweenRectangles" presStyleCnt="0"/>
      <dgm:spPr/>
    </dgm:pt>
    <dgm:pt modelId="{400871A7-B95A-4FA2-8019-2F891E3445E1}" type="pres">
      <dgm:prSet presAssocID="{E520FD45-2949-4C58-8ECC-7349BE70F1B3}" presName="parentLin" presStyleCnt="0"/>
      <dgm:spPr/>
    </dgm:pt>
    <dgm:pt modelId="{80CB5075-E51D-49E9-A20E-DDB7DC3C4724}" type="pres">
      <dgm:prSet presAssocID="{E520FD45-2949-4C58-8ECC-7349BE70F1B3}" presName="parentLeftMargin" presStyleLbl="node1" presStyleIdx="0" presStyleCnt="3"/>
      <dgm:spPr/>
    </dgm:pt>
    <dgm:pt modelId="{5B4E632F-EEEC-497E-A73A-69F064FA19D7}" type="pres">
      <dgm:prSet presAssocID="{E520FD45-2949-4C58-8ECC-7349BE70F1B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48464F9-FB5E-40EA-B97C-1CA670586ED9}" type="pres">
      <dgm:prSet presAssocID="{E520FD45-2949-4C58-8ECC-7349BE70F1B3}" presName="negativeSpace" presStyleCnt="0"/>
      <dgm:spPr/>
    </dgm:pt>
    <dgm:pt modelId="{C8DDE878-8209-4203-9C77-0B31CF65BB05}" type="pres">
      <dgm:prSet presAssocID="{E520FD45-2949-4C58-8ECC-7349BE70F1B3}" presName="childText" presStyleLbl="conFgAcc1" presStyleIdx="1" presStyleCnt="3">
        <dgm:presLayoutVars>
          <dgm:bulletEnabled val="1"/>
        </dgm:presLayoutVars>
      </dgm:prSet>
      <dgm:spPr/>
    </dgm:pt>
    <dgm:pt modelId="{17704B82-41BE-45E3-A234-51B139585009}" type="pres">
      <dgm:prSet presAssocID="{47EE6DC2-3E78-442D-AEF9-AB55CF163E89}" presName="spaceBetweenRectangles" presStyleCnt="0"/>
      <dgm:spPr/>
    </dgm:pt>
    <dgm:pt modelId="{3F7C0495-3305-4889-B6C7-B5440A9DC6A1}" type="pres">
      <dgm:prSet presAssocID="{D88F38A7-7413-47DA-B192-C4DE0D5CB4FB}" presName="parentLin" presStyleCnt="0"/>
      <dgm:spPr/>
    </dgm:pt>
    <dgm:pt modelId="{2960A5E3-A6BF-4F40-90D3-526998D61F30}" type="pres">
      <dgm:prSet presAssocID="{D88F38A7-7413-47DA-B192-C4DE0D5CB4FB}" presName="parentLeftMargin" presStyleLbl="node1" presStyleIdx="1" presStyleCnt="3"/>
      <dgm:spPr/>
    </dgm:pt>
    <dgm:pt modelId="{7C84E005-7681-46AB-859B-4326EAEB7E59}" type="pres">
      <dgm:prSet presAssocID="{D88F38A7-7413-47DA-B192-C4DE0D5CB4FB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4C3FFB54-7C33-4FB8-AEA7-0CDE09332BEC}" type="pres">
      <dgm:prSet presAssocID="{D88F38A7-7413-47DA-B192-C4DE0D5CB4FB}" presName="negativeSpace" presStyleCnt="0"/>
      <dgm:spPr/>
    </dgm:pt>
    <dgm:pt modelId="{BB5BCEFC-21D8-4568-96AD-33365E20A97E}" type="pres">
      <dgm:prSet presAssocID="{D88F38A7-7413-47DA-B192-C4DE0D5CB4FB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55BC4504-5261-4B45-8FF7-AD72EE021C63}" type="presOf" srcId="{D88F38A7-7413-47DA-B192-C4DE0D5CB4FB}" destId="{7C84E005-7681-46AB-859B-4326EAEB7E59}" srcOrd="1" destOrd="0" presId="urn:microsoft.com/office/officeart/2005/8/layout/list1"/>
    <dgm:cxn modelId="{CE3F8B0C-E402-4C08-A38E-26359A70E736}" srcId="{E1C66693-07F2-49A7-992B-5BD202E933A6}" destId="{D88F38A7-7413-47DA-B192-C4DE0D5CB4FB}" srcOrd="2" destOrd="0" parTransId="{8ED65A67-2B85-4CAE-8753-9F9153C28048}" sibTransId="{4A4D1F83-0D5E-4E31-BA01-FBF4614861E1}"/>
    <dgm:cxn modelId="{00280311-90E9-443B-8E31-AEACB9972709}" type="presOf" srcId="{208FA960-3ABC-4DC2-90EF-4D40B4F8C2A9}" destId="{08B2EBAB-2B58-4CD3-B00F-6A2AB1AF1C0A}" srcOrd="0" destOrd="0" presId="urn:microsoft.com/office/officeart/2005/8/layout/list1"/>
    <dgm:cxn modelId="{42E4DA12-03C5-446E-B96F-C84762147AAA}" srcId="{E1C66693-07F2-49A7-992B-5BD202E933A6}" destId="{D1E0B3EA-CEA6-4AF9-90F3-2A83372DB0B0}" srcOrd="0" destOrd="0" parTransId="{84264E11-F5EA-4CAC-B776-6E2F602B6BEA}" sibTransId="{86E2DCA8-2329-446D-A9F8-8CA3247410FA}"/>
    <dgm:cxn modelId="{1DBE6A3B-EBCD-49B6-AF7C-826E11933CDF}" type="presOf" srcId="{E520FD45-2949-4C58-8ECC-7349BE70F1B3}" destId="{80CB5075-E51D-49E9-A20E-DDB7DC3C4724}" srcOrd="0" destOrd="0" presId="urn:microsoft.com/office/officeart/2005/8/layout/list1"/>
    <dgm:cxn modelId="{DEF0E471-11C3-4044-87F8-1CFC56982B1D}" type="presOf" srcId="{D1E0B3EA-CEA6-4AF9-90F3-2A83372DB0B0}" destId="{31672E93-9A54-4638-BCD6-C185382D4234}" srcOrd="0" destOrd="0" presId="urn:microsoft.com/office/officeart/2005/8/layout/list1"/>
    <dgm:cxn modelId="{11F31977-D805-458C-B492-6F15A673E9B6}" srcId="{E520FD45-2949-4C58-8ECC-7349BE70F1B3}" destId="{E91542D2-5591-4FF0-81F0-99D032B27836}" srcOrd="0" destOrd="0" parTransId="{E92A23D4-9279-4DCD-8A5A-8DA0573A9DD1}" sibTransId="{695C4F87-DAB6-414F-870A-8DE043128689}"/>
    <dgm:cxn modelId="{9283EA58-A93C-4DE0-897E-77388103AAF4}" type="presOf" srcId="{D1E0B3EA-CEA6-4AF9-90F3-2A83372DB0B0}" destId="{127C970D-73F7-4E28-BDFE-CE8FC2D07B88}" srcOrd="1" destOrd="0" presId="urn:microsoft.com/office/officeart/2005/8/layout/list1"/>
    <dgm:cxn modelId="{2D3BC07F-3D35-422D-8A06-E9294243FAD2}" srcId="{E1C66693-07F2-49A7-992B-5BD202E933A6}" destId="{E520FD45-2949-4C58-8ECC-7349BE70F1B3}" srcOrd="1" destOrd="0" parTransId="{BEF9F818-2375-43E1-A78A-76267FBFCBD4}" sibTransId="{47EE6DC2-3E78-442D-AEF9-AB55CF163E89}"/>
    <dgm:cxn modelId="{772ED28F-CC54-498C-9648-628FBF23F658}" type="presOf" srcId="{E520FD45-2949-4C58-8ECC-7349BE70F1B3}" destId="{5B4E632F-EEEC-497E-A73A-69F064FA19D7}" srcOrd="1" destOrd="0" presId="urn:microsoft.com/office/officeart/2005/8/layout/list1"/>
    <dgm:cxn modelId="{CCA42DA2-9838-4A47-ACA9-EF83BD89643C}" type="presOf" srcId="{D88F38A7-7413-47DA-B192-C4DE0D5CB4FB}" destId="{2960A5E3-A6BF-4F40-90D3-526998D61F30}" srcOrd="0" destOrd="0" presId="urn:microsoft.com/office/officeart/2005/8/layout/list1"/>
    <dgm:cxn modelId="{CEEAF7A5-F9F7-4AC5-A33A-2066902D9B70}" srcId="{D88F38A7-7413-47DA-B192-C4DE0D5CB4FB}" destId="{C0C3DC23-F4DF-4BEE-AF0F-97FEE2383D24}" srcOrd="0" destOrd="0" parTransId="{D7C932D5-F9D1-43D7-8927-A0866375965E}" sibTransId="{6638984C-F4E9-44C7-B182-A123F5A42ED2}"/>
    <dgm:cxn modelId="{05B46AA6-5786-40C3-8D2C-B5D743AC79F3}" srcId="{D1E0B3EA-CEA6-4AF9-90F3-2A83372DB0B0}" destId="{208FA960-3ABC-4DC2-90EF-4D40B4F8C2A9}" srcOrd="0" destOrd="0" parTransId="{9F3478BD-04F9-40C0-8ED4-3FC4514038E9}" sibTransId="{2E58E631-71C8-4A24-9A2C-A6692BD8E69B}"/>
    <dgm:cxn modelId="{B378BFB2-A780-495D-9276-9307D9EE34AD}" type="presOf" srcId="{E1C66693-07F2-49A7-992B-5BD202E933A6}" destId="{59AC6230-5054-4AA0-B390-DFE7425A98D9}" srcOrd="0" destOrd="0" presId="urn:microsoft.com/office/officeart/2005/8/layout/list1"/>
    <dgm:cxn modelId="{DD49EBC9-DF92-4606-9EEC-1305FCF5A8FB}" type="presOf" srcId="{C0C3DC23-F4DF-4BEE-AF0F-97FEE2383D24}" destId="{BB5BCEFC-21D8-4568-96AD-33365E20A97E}" srcOrd="0" destOrd="0" presId="urn:microsoft.com/office/officeart/2005/8/layout/list1"/>
    <dgm:cxn modelId="{D6806AE7-9501-431E-83B6-10D043E72F2C}" type="presOf" srcId="{E91542D2-5591-4FF0-81F0-99D032B27836}" destId="{C8DDE878-8209-4203-9C77-0B31CF65BB05}" srcOrd="0" destOrd="0" presId="urn:microsoft.com/office/officeart/2005/8/layout/list1"/>
    <dgm:cxn modelId="{3D3E2CDD-423F-4A72-8F4E-16FDC6CD61A4}" type="presParOf" srcId="{59AC6230-5054-4AA0-B390-DFE7425A98D9}" destId="{9DD2042C-A6EA-4169-8D47-D6C5365AAD72}" srcOrd="0" destOrd="0" presId="urn:microsoft.com/office/officeart/2005/8/layout/list1"/>
    <dgm:cxn modelId="{E0FAB391-2E56-44A3-9A60-DF7458AC7B10}" type="presParOf" srcId="{9DD2042C-A6EA-4169-8D47-D6C5365AAD72}" destId="{31672E93-9A54-4638-BCD6-C185382D4234}" srcOrd="0" destOrd="0" presId="urn:microsoft.com/office/officeart/2005/8/layout/list1"/>
    <dgm:cxn modelId="{039E97D7-82E2-42F3-ACC8-046D83889004}" type="presParOf" srcId="{9DD2042C-A6EA-4169-8D47-D6C5365AAD72}" destId="{127C970D-73F7-4E28-BDFE-CE8FC2D07B88}" srcOrd="1" destOrd="0" presId="urn:microsoft.com/office/officeart/2005/8/layout/list1"/>
    <dgm:cxn modelId="{171CFC19-2F61-4255-89CE-9DB5461F7349}" type="presParOf" srcId="{59AC6230-5054-4AA0-B390-DFE7425A98D9}" destId="{4B234DAA-FB2B-4E3F-A858-4BC8825C2408}" srcOrd="1" destOrd="0" presId="urn:microsoft.com/office/officeart/2005/8/layout/list1"/>
    <dgm:cxn modelId="{77DDE31C-8972-40AF-B198-15434A1F17CD}" type="presParOf" srcId="{59AC6230-5054-4AA0-B390-DFE7425A98D9}" destId="{08B2EBAB-2B58-4CD3-B00F-6A2AB1AF1C0A}" srcOrd="2" destOrd="0" presId="urn:microsoft.com/office/officeart/2005/8/layout/list1"/>
    <dgm:cxn modelId="{F972B99A-AAF5-4AA6-A134-EBB52AFE6BE5}" type="presParOf" srcId="{59AC6230-5054-4AA0-B390-DFE7425A98D9}" destId="{718A5916-D184-47FE-81BB-227921B782C4}" srcOrd="3" destOrd="0" presId="urn:microsoft.com/office/officeart/2005/8/layout/list1"/>
    <dgm:cxn modelId="{7EDD6CE5-E45D-4C18-9FFB-A8C903260801}" type="presParOf" srcId="{59AC6230-5054-4AA0-B390-DFE7425A98D9}" destId="{400871A7-B95A-4FA2-8019-2F891E3445E1}" srcOrd="4" destOrd="0" presId="urn:microsoft.com/office/officeart/2005/8/layout/list1"/>
    <dgm:cxn modelId="{88ED78B8-8017-4F86-AAAE-4655ADD321FF}" type="presParOf" srcId="{400871A7-B95A-4FA2-8019-2F891E3445E1}" destId="{80CB5075-E51D-49E9-A20E-DDB7DC3C4724}" srcOrd="0" destOrd="0" presId="urn:microsoft.com/office/officeart/2005/8/layout/list1"/>
    <dgm:cxn modelId="{6AE6226F-98FC-4B9C-A338-4558100B5720}" type="presParOf" srcId="{400871A7-B95A-4FA2-8019-2F891E3445E1}" destId="{5B4E632F-EEEC-497E-A73A-69F064FA19D7}" srcOrd="1" destOrd="0" presId="urn:microsoft.com/office/officeart/2005/8/layout/list1"/>
    <dgm:cxn modelId="{82B568BC-6ACA-4ECF-A360-80515D2569AB}" type="presParOf" srcId="{59AC6230-5054-4AA0-B390-DFE7425A98D9}" destId="{848464F9-FB5E-40EA-B97C-1CA670586ED9}" srcOrd="5" destOrd="0" presId="urn:microsoft.com/office/officeart/2005/8/layout/list1"/>
    <dgm:cxn modelId="{7DFF58B8-5F67-4717-9EC9-468FA6145AD8}" type="presParOf" srcId="{59AC6230-5054-4AA0-B390-DFE7425A98D9}" destId="{C8DDE878-8209-4203-9C77-0B31CF65BB05}" srcOrd="6" destOrd="0" presId="urn:microsoft.com/office/officeart/2005/8/layout/list1"/>
    <dgm:cxn modelId="{D6B66640-8383-4EC4-AE6B-D0778228556A}" type="presParOf" srcId="{59AC6230-5054-4AA0-B390-DFE7425A98D9}" destId="{17704B82-41BE-45E3-A234-51B139585009}" srcOrd="7" destOrd="0" presId="urn:microsoft.com/office/officeart/2005/8/layout/list1"/>
    <dgm:cxn modelId="{26273516-8EE2-45F4-9974-B332E60F445C}" type="presParOf" srcId="{59AC6230-5054-4AA0-B390-DFE7425A98D9}" destId="{3F7C0495-3305-4889-B6C7-B5440A9DC6A1}" srcOrd="8" destOrd="0" presId="urn:microsoft.com/office/officeart/2005/8/layout/list1"/>
    <dgm:cxn modelId="{54D9DE0A-FBE6-417F-B897-C4A245F2899E}" type="presParOf" srcId="{3F7C0495-3305-4889-B6C7-B5440A9DC6A1}" destId="{2960A5E3-A6BF-4F40-90D3-526998D61F30}" srcOrd="0" destOrd="0" presId="urn:microsoft.com/office/officeart/2005/8/layout/list1"/>
    <dgm:cxn modelId="{494B89C0-9F97-4240-8F60-E1F6208D57A8}" type="presParOf" srcId="{3F7C0495-3305-4889-B6C7-B5440A9DC6A1}" destId="{7C84E005-7681-46AB-859B-4326EAEB7E59}" srcOrd="1" destOrd="0" presId="urn:microsoft.com/office/officeart/2005/8/layout/list1"/>
    <dgm:cxn modelId="{AC5FA243-0788-4184-B5E7-85E42FC3A8C6}" type="presParOf" srcId="{59AC6230-5054-4AA0-B390-DFE7425A98D9}" destId="{4C3FFB54-7C33-4FB8-AEA7-0CDE09332BEC}" srcOrd="9" destOrd="0" presId="urn:microsoft.com/office/officeart/2005/8/layout/list1"/>
    <dgm:cxn modelId="{B0A1B829-C387-4EC6-B8C9-DE7D109C067A}" type="presParOf" srcId="{59AC6230-5054-4AA0-B390-DFE7425A98D9}" destId="{BB5BCEFC-21D8-4568-96AD-33365E20A97E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B2EBAB-2B58-4CD3-B00F-6A2AB1AF1C0A}">
      <dsp:nvSpPr>
        <dsp:cNvPr id="0" name=""/>
        <dsp:cNvSpPr/>
      </dsp:nvSpPr>
      <dsp:spPr>
        <a:xfrm>
          <a:off x="0" y="295309"/>
          <a:ext cx="6858000" cy="1020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2257" tIns="374904" rIns="532257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800" kern="1200"/>
            <a:t>Les </a:t>
          </a:r>
          <a:r>
            <a:rPr lang="en-US" sz="1800" kern="1200" dirty="0" err="1"/>
            <a:t>données</a:t>
          </a:r>
          <a:r>
            <a:rPr lang="en-US" sz="1800" kern="1200" dirty="0"/>
            <a:t> </a:t>
          </a:r>
          <a:r>
            <a:rPr lang="en-US" sz="1800" kern="1200" dirty="0" err="1"/>
            <a:t>liées</a:t>
          </a:r>
          <a:r>
            <a:rPr lang="en-US" sz="1800" kern="1200" dirty="0"/>
            <a:t> </a:t>
          </a:r>
          <a:r>
            <a:rPr lang="en-US" sz="1800" kern="1200" dirty="0" err="1"/>
            <a:t>sont</a:t>
          </a:r>
          <a:r>
            <a:rPr lang="en-US" sz="1800" kern="1200" dirty="0"/>
            <a:t> </a:t>
          </a:r>
          <a:r>
            <a:rPr lang="en-US" sz="1800" kern="1200" dirty="0" err="1"/>
            <a:t>chargées</a:t>
          </a:r>
          <a:r>
            <a:rPr lang="en-US" sz="1800" kern="1200" dirty="0"/>
            <a:t> à </a:t>
          </a:r>
          <a:r>
            <a:rPr lang="en-US" sz="1800" kern="1200" dirty="0" err="1"/>
            <a:t>partir</a:t>
          </a:r>
          <a:r>
            <a:rPr lang="en-US" sz="1800" kern="1200" dirty="0"/>
            <a:t> de la BD avec la </a:t>
          </a:r>
          <a:r>
            <a:rPr lang="en-US" sz="1800" kern="1200" dirty="0" err="1"/>
            <a:t>requête</a:t>
          </a:r>
          <a:r>
            <a:rPr lang="en-US" sz="1800" kern="1200" dirty="0"/>
            <a:t> </a:t>
          </a:r>
          <a:r>
            <a:rPr lang="en-US" sz="1800" kern="1200" dirty="0" err="1"/>
            <a:t>principale</a:t>
          </a:r>
          <a:r>
            <a:rPr lang="en-US" sz="1800" kern="1200" dirty="0"/>
            <a:t> (1 </a:t>
          </a:r>
          <a:r>
            <a:rPr lang="en-US" sz="1800" kern="1200" dirty="0" err="1"/>
            <a:t>seul</a:t>
          </a:r>
          <a:r>
            <a:rPr lang="en-US" sz="1800" kern="1200" dirty="0"/>
            <a:t> </a:t>
          </a:r>
          <a:r>
            <a:rPr lang="en-US" sz="1800" kern="1200" dirty="0" err="1"/>
            <a:t>accès</a:t>
          </a:r>
          <a:r>
            <a:rPr lang="en-US" sz="1800" kern="1200" dirty="0"/>
            <a:t> BD).</a:t>
          </a:r>
          <a:endParaRPr lang="fr-CA" sz="1800" kern="1200" dirty="0"/>
        </a:p>
      </dsp:txBody>
      <dsp:txXfrm>
        <a:off x="0" y="295309"/>
        <a:ext cx="6858000" cy="1020600"/>
      </dsp:txXfrm>
    </dsp:sp>
    <dsp:sp modelId="{127C970D-73F7-4E28-BDFE-CE8FC2D07B88}">
      <dsp:nvSpPr>
        <dsp:cNvPr id="0" name=""/>
        <dsp:cNvSpPr/>
      </dsp:nvSpPr>
      <dsp:spPr>
        <a:xfrm>
          <a:off x="342900" y="29629"/>
          <a:ext cx="4800600" cy="5313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1451" tIns="0" rIns="181451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b="1" kern="1200" dirty="0">
              <a:hlinkClick xmlns:r="http://schemas.openxmlformats.org/officeDocument/2006/relationships" r:id="rId1"/>
            </a:rPr>
            <a:t>Eager loading</a:t>
          </a:r>
          <a:endParaRPr lang="fr-CA" sz="1800" kern="1200" dirty="0"/>
        </a:p>
      </dsp:txBody>
      <dsp:txXfrm>
        <a:off x="368839" y="55568"/>
        <a:ext cx="4748722" cy="479482"/>
      </dsp:txXfrm>
    </dsp:sp>
    <dsp:sp modelId="{C8DDE878-8209-4203-9C77-0B31CF65BB05}">
      <dsp:nvSpPr>
        <dsp:cNvPr id="0" name=""/>
        <dsp:cNvSpPr/>
      </dsp:nvSpPr>
      <dsp:spPr>
        <a:xfrm>
          <a:off x="0" y="1678789"/>
          <a:ext cx="6858000" cy="12757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2257" tIns="374904" rIns="532257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Les </a:t>
          </a:r>
          <a:r>
            <a:rPr lang="en-US" sz="1800" kern="1200" dirty="0" err="1"/>
            <a:t>données</a:t>
          </a:r>
          <a:r>
            <a:rPr lang="en-US" sz="1800" kern="1200" dirty="0"/>
            <a:t> </a:t>
          </a:r>
          <a:r>
            <a:rPr lang="en-US" sz="1800" kern="1200" dirty="0" err="1"/>
            <a:t>liées</a:t>
          </a:r>
          <a:r>
            <a:rPr lang="en-US" sz="1800" kern="1200" dirty="0"/>
            <a:t> </a:t>
          </a:r>
          <a:r>
            <a:rPr lang="en-US" sz="1800" kern="1200" dirty="0" err="1"/>
            <a:t>sont</a:t>
          </a:r>
          <a:r>
            <a:rPr lang="en-US" sz="1800" kern="1200" dirty="0"/>
            <a:t> </a:t>
          </a:r>
          <a:r>
            <a:rPr lang="en-US" sz="1800" kern="1200" dirty="0" err="1"/>
            <a:t>chargées</a:t>
          </a:r>
          <a:r>
            <a:rPr lang="en-US" sz="1800" kern="1200" dirty="0"/>
            <a:t> à </a:t>
          </a:r>
          <a:r>
            <a:rPr lang="en-US" sz="1800" kern="1200" dirty="0" err="1"/>
            <a:t>partir</a:t>
          </a:r>
          <a:r>
            <a:rPr lang="en-US" sz="1800" kern="1200" dirty="0"/>
            <a:t> de la BD avec à </a:t>
          </a:r>
          <a:r>
            <a:rPr lang="en-US" sz="1800" kern="1200" dirty="0" err="1"/>
            <a:t>partir</a:t>
          </a:r>
          <a:r>
            <a:rPr lang="en-US" sz="1800" kern="1200" dirty="0"/>
            <a:t> </a:t>
          </a:r>
          <a:r>
            <a:rPr lang="en-US" sz="1800" kern="1200" dirty="0" err="1"/>
            <a:t>d’une</a:t>
          </a:r>
          <a:r>
            <a:rPr lang="en-US" sz="1800" kern="1200" dirty="0"/>
            <a:t> </a:t>
          </a:r>
          <a:r>
            <a:rPr lang="en-US" sz="1800" kern="1200" dirty="0" err="1"/>
            <a:t>requête</a:t>
          </a:r>
          <a:r>
            <a:rPr lang="en-US" sz="1800" kern="1200" dirty="0"/>
            <a:t> </a:t>
          </a:r>
          <a:r>
            <a:rPr lang="en-US" sz="1800" kern="1200" dirty="0" err="1"/>
            <a:t>ultérieure</a:t>
          </a:r>
          <a:r>
            <a:rPr lang="en-US" sz="1800" kern="1200" dirty="0"/>
            <a:t> (</a:t>
          </a:r>
          <a:r>
            <a:rPr lang="en-US" sz="1800" kern="1200" dirty="0" err="1"/>
            <a:t>plusieurs</a:t>
          </a:r>
          <a:r>
            <a:rPr lang="en-US" sz="1800" kern="1200" dirty="0"/>
            <a:t> </a:t>
          </a:r>
          <a:r>
            <a:rPr lang="en-US" sz="1800" kern="1200" dirty="0" err="1"/>
            <a:t>accès</a:t>
          </a:r>
          <a:r>
            <a:rPr lang="en-US" sz="1800" kern="1200" dirty="0"/>
            <a:t> </a:t>
          </a:r>
          <a:r>
            <a:rPr lang="en-US" sz="1800" kern="1200" dirty="0" err="1"/>
            <a:t>explicites</a:t>
          </a:r>
          <a:r>
            <a:rPr lang="en-US" sz="1800" kern="1200" dirty="0"/>
            <a:t> BD).</a:t>
          </a:r>
        </a:p>
      </dsp:txBody>
      <dsp:txXfrm>
        <a:off x="0" y="1678789"/>
        <a:ext cx="6858000" cy="1275750"/>
      </dsp:txXfrm>
    </dsp:sp>
    <dsp:sp modelId="{5B4E632F-EEEC-497E-A73A-69F064FA19D7}">
      <dsp:nvSpPr>
        <dsp:cNvPr id="0" name=""/>
        <dsp:cNvSpPr/>
      </dsp:nvSpPr>
      <dsp:spPr>
        <a:xfrm>
          <a:off x="342900" y="1413109"/>
          <a:ext cx="4800600" cy="531360"/>
        </a:xfrm>
        <a:prstGeom prst="roundRect">
          <a:avLst/>
        </a:prstGeom>
        <a:solidFill>
          <a:schemeClr val="accent2">
            <a:hueOff val="19519"/>
            <a:satOff val="-13438"/>
            <a:lumOff val="-3431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1451" tIns="0" rIns="181451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hlinkClick xmlns:r="http://schemas.openxmlformats.org/officeDocument/2006/relationships" r:id="rId2"/>
            </a:rPr>
            <a:t>Explicit loading</a:t>
          </a:r>
          <a:endParaRPr lang="en-US" sz="1800" kern="1200" dirty="0"/>
        </a:p>
      </dsp:txBody>
      <dsp:txXfrm>
        <a:off x="368839" y="1439048"/>
        <a:ext cx="4748722" cy="479482"/>
      </dsp:txXfrm>
    </dsp:sp>
    <dsp:sp modelId="{BB5BCEFC-21D8-4568-96AD-33365E20A97E}">
      <dsp:nvSpPr>
        <dsp:cNvPr id="0" name=""/>
        <dsp:cNvSpPr/>
      </dsp:nvSpPr>
      <dsp:spPr>
        <a:xfrm>
          <a:off x="0" y="3317420"/>
          <a:ext cx="6858000" cy="12757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2257" tIns="374904" rIns="532257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Les </a:t>
          </a:r>
          <a:r>
            <a:rPr lang="en-US" sz="1800" kern="1200" dirty="0" err="1"/>
            <a:t>données</a:t>
          </a:r>
          <a:r>
            <a:rPr lang="en-US" sz="1800" kern="1200" dirty="0"/>
            <a:t> </a:t>
          </a:r>
          <a:r>
            <a:rPr lang="en-US" sz="1800" kern="1200" dirty="0" err="1"/>
            <a:t>liées</a:t>
          </a:r>
          <a:r>
            <a:rPr lang="en-US" sz="1800" kern="1200" dirty="0"/>
            <a:t> </a:t>
          </a:r>
          <a:r>
            <a:rPr lang="en-US" sz="1800" kern="1200" dirty="0" err="1"/>
            <a:t>sont</a:t>
          </a:r>
          <a:r>
            <a:rPr lang="en-US" sz="1800" kern="1200" dirty="0"/>
            <a:t> </a:t>
          </a:r>
          <a:r>
            <a:rPr lang="en-US" sz="1800" kern="1200" dirty="0" err="1"/>
            <a:t>chargées</a:t>
          </a:r>
          <a:r>
            <a:rPr lang="en-US" sz="1800" kern="1200" dirty="0"/>
            <a:t> à </a:t>
          </a:r>
          <a:r>
            <a:rPr lang="en-US" sz="1800" kern="1200" dirty="0" err="1"/>
            <a:t>partir</a:t>
          </a:r>
          <a:r>
            <a:rPr lang="en-US" sz="1800" kern="1200" dirty="0"/>
            <a:t> de la BD </a:t>
          </a:r>
          <a:r>
            <a:rPr lang="en-US" sz="1800" kern="1200" dirty="0" err="1"/>
            <a:t>lors</a:t>
          </a:r>
          <a:r>
            <a:rPr lang="en-US" sz="1800" kern="1200" dirty="0"/>
            <a:t> de </a:t>
          </a:r>
          <a:r>
            <a:rPr lang="en-US" sz="1800" kern="1200" dirty="0" err="1"/>
            <a:t>l’utilisation</a:t>
          </a:r>
          <a:r>
            <a:rPr lang="en-US" sz="1800" kern="1200" dirty="0"/>
            <a:t> des </a:t>
          </a:r>
          <a:r>
            <a:rPr lang="en-US" sz="1800" kern="1200" dirty="0" err="1"/>
            <a:t>propriétés</a:t>
          </a:r>
          <a:r>
            <a:rPr lang="en-US" sz="1800" kern="1200" dirty="0"/>
            <a:t> de navigation. ( </a:t>
          </a:r>
          <a:r>
            <a:rPr lang="en-US" sz="1800" kern="1200" dirty="0" err="1"/>
            <a:t>plusieurs</a:t>
          </a:r>
          <a:r>
            <a:rPr lang="en-US" sz="1800" kern="1200" dirty="0"/>
            <a:t> </a:t>
          </a:r>
          <a:r>
            <a:rPr lang="en-US" sz="1800" kern="1200" dirty="0" err="1"/>
            <a:t>accès</a:t>
          </a:r>
          <a:r>
            <a:rPr lang="en-US" sz="1800" kern="1200" dirty="0"/>
            <a:t> </a:t>
          </a:r>
          <a:r>
            <a:rPr lang="en-US" sz="1800" kern="1200" dirty="0" err="1"/>
            <a:t>implicites</a:t>
          </a:r>
          <a:r>
            <a:rPr lang="en-US" sz="1800" kern="1200" dirty="0"/>
            <a:t> BD </a:t>
          </a:r>
          <a:r>
            <a:rPr lang="en-US" sz="1800" i="1" kern="1200" dirty="0"/>
            <a:t>virtual</a:t>
          </a:r>
          <a:r>
            <a:rPr lang="en-US" sz="1800" kern="1200" dirty="0"/>
            <a:t>)</a:t>
          </a:r>
        </a:p>
      </dsp:txBody>
      <dsp:txXfrm>
        <a:off x="0" y="3317420"/>
        <a:ext cx="6858000" cy="1275750"/>
      </dsp:txXfrm>
    </dsp:sp>
    <dsp:sp modelId="{7C84E005-7681-46AB-859B-4326EAEB7E59}">
      <dsp:nvSpPr>
        <dsp:cNvPr id="0" name=""/>
        <dsp:cNvSpPr/>
      </dsp:nvSpPr>
      <dsp:spPr>
        <a:xfrm>
          <a:off x="342900" y="3051739"/>
          <a:ext cx="4800600" cy="531360"/>
        </a:xfrm>
        <a:prstGeom prst="roundRect">
          <a:avLst/>
        </a:prstGeom>
        <a:solidFill>
          <a:schemeClr val="accent2">
            <a:hueOff val="39038"/>
            <a:satOff val="-26876"/>
            <a:lumOff val="-6863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1451" tIns="0" rIns="181451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hlinkClick xmlns:r="http://schemas.openxmlformats.org/officeDocument/2006/relationships" r:id="rId3"/>
            </a:rPr>
            <a:t>Lazy loading</a:t>
          </a:r>
          <a:endParaRPr lang="en-US" sz="1800" kern="1200" dirty="0"/>
        </a:p>
      </dsp:txBody>
      <dsp:txXfrm>
        <a:off x="368839" y="3077678"/>
        <a:ext cx="4748722" cy="4794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2B9D21-EDCF-4DE7-9688-253086A39D75}" type="datetimeFigureOut">
              <a:rPr lang="en-CA" smtClean="0"/>
              <a:t>2023-10-05</a:t>
            </a:fld>
            <a:endParaRPr lang="en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035EB-61FA-4C38-9578-182AC624934B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2979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F72B-A107-4B02-B623-16533A5AECF5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53059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F1E05-5531-4FFA-BE9C-B7CFEDBD6EBB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66654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F1E05-5531-4FFA-BE9C-B7CFEDBD6EBB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2841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F1E05-5531-4FFA-BE9C-B7CFEDBD6EBB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1454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F1E05-5531-4FFA-BE9C-B7CFEDBD6EBB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54139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035EB-61FA-4C38-9578-182AC624934B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01782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F1E05-5531-4FFA-BE9C-B7CFEDBD6EBB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14071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F1E05-5531-4FFA-BE9C-B7CFEDBD6EBB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641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F1E05-5531-4FFA-BE9C-B7CFEDBD6EBB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55230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F1E05-5531-4FFA-BE9C-B7CFEDBD6EBB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29280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F1E05-5531-4FFA-BE9C-B7CFEDBD6EBB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43334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F1E05-5531-4FFA-BE9C-B7CFEDBD6EBB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7660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0683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750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9494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Slide Ligh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761999"/>
          </a:xfrm>
        </p:spPr>
        <p:txBody>
          <a:bodyPr>
            <a:noAutofit/>
          </a:bodyPr>
          <a:lstStyle>
            <a:lvl1pPr algn="ctr">
              <a:defRPr sz="4800" b="1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5678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Main Slide Light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6200" y="228601"/>
            <a:ext cx="9067800" cy="609600"/>
          </a:xfrm>
        </p:spPr>
        <p:txBody>
          <a:bodyPr>
            <a:noAutofit/>
          </a:bodyPr>
          <a:lstStyle>
            <a:lvl1pPr algn="ctr">
              <a:defRPr sz="480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0553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Main Slide Ligh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6200" y="76200"/>
            <a:ext cx="9067800" cy="762001"/>
          </a:xfrm>
        </p:spPr>
        <p:txBody>
          <a:bodyPr>
            <a:noAutofit/>
          </a:bodyPr>
          <a:lstStyle>
            <a:lvl1pPr algn="ctr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76200" y="1143000"/>
            <a:ext cx="8991600" cy="51054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9847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BF9CC2F-2933-4A9B-8BAD-E1C8B14E68F8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8F92268E-F4FE-4F13-AAEC-0DF65D4078D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53022" y="2492896"/>
            <a:ext cx="1840839" cy="1847088"/>
          </a:xfrm>
          <a:custGeom>
            <a:avLst/>
            <a:gdLst/>
            <a:ahLst/>
            <a:cxnLst/>
            <a:rect l="l" t="t" r="r" b="b"/>
            <a:pathLst>
              <a:path w="1840839" h="1847088">
                <a:moveTo>
                  <a:pt x="918449" y="0"/>
                </a:moveTo>
                <a:cubicBezTo>
                  <a:pt x="1427871" y="0"/>
                  <a:pt x="1840839" y="413485"/>
                  <a:pt x="1840839" y="923544"/>
                </a:cubicBezTo>
                <a:cubicBezTo>
                  <a:pt x="1840839" y="1433603"/>
                  <a:pt x="1427871" y="1847088"/>
                  <a:pt x="918449" y="1847088"/>
                </a:cubicBezTo>
                <a:cubicBezTo>
                  <a:pt x="447642" y="1847088"/>
                  <a:pt x="59220" y="1493914"/>
                  <a:pt x="3818" y="1037637"/>
                </a:cubicBezTo>
                <a:cubicBezTo>
                  <a:pt x="1032" y="1004431"/>
                  <a:pt x="0" y="970804"/>
                  <a:pt x="0" y="936856"/>
                </a:cubicBezTo>
                <a:cubicBezTo>
                  <a:pt x="0" y="883494"/>
                  <a:pt x="2550" y="830926"/>
                  <a:pt x="8392" y="779443"/>
                </a:cubicBezTo>
                <a:cubicBezTo>
                  <a:pt x="76429" y="337736"/>
                  <a:pt x="458047" y="0"/>
                  <a:pt x="918449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/>
          <a:lstStyle/>
          <a:p>
            <a:r>
              <a:rPr lang="fr-FR"/>
              <a:t>Cliquez sur l'icône pour ajouter une image</a:t>
            </a:r>
            <a:endParaRPr lang="en-GB"/>
          </a:p>
        </p:txBody>
      </p:sp>
      <p:sp>
        <p:nvSpPr>
          <p:cNvPr id="6" name="Picture Placeholder 10">
            <a:extLst>
              <a:ext uri="{FF2B5EF4-FFF2-40B4-BE49-F238E27FC236}">
                <a16:creationId xmlns:a16="http://schemas.microsoft.com/office/drawing/2014/main" id="{D35B94BD-67D7-49C5-85DF-FA485925D75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49981" y="2456109"/>
            <a:ext cx="1844234" cy="1847088"/>
          </a:xfrm>
          <a:custGeom>
            <a:avLst/>
            <a:gdLst/>
            <a:ahLst/>
            <a:cxnLst/>
            <a:rect l="l" t="t" r="r" b="b"/>
            <a:pathLst>
              <a:path w="1844234" h="1847088">
                <a:moveTo>
                  <a:pt x="922245" y="0"/>
                </a:moveTo>
                <a:cubicBezTo>
                  <a:pt x="1412855" y="0"/>
                  <a:pt x="1814003" y="383510"/>
                  <a:pt x="1841810" y="867517"/>
                </a:cubicBezTo>
                <a:lnTo>
                  <a:pt x="1844234" y="931506"/>
                </a:lnTo>
                <a:cubicBezTo>
                  <a:pt x="1840329" y="1437901"/>
                  <a:pt x="1429013" y="1847088"/>
                  <a:pt x="922245" y="1847088"/>
                </a:cubicBezTo>
                <a:cubicBezTo>
                  <a:pt x="413788" y="1847088"/>
                  <a:pt x="1421" y="1435170"/>
                  <a:pt x="0" y="926445"/>
                </a:cubicBezTo>
                <a:lnTo>
                  <a:pt x="884" y="903134"/>
                </a:lnTo>
                <a:cubicBezTo>
                  <a:pt x="10926" y="402490"/>
                  <a:pt x="419641" y="0"/>
                  <a:pt x="922245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/>
          <a:lstStyle/>
          <a:p>
            <a:r>
              <a:rPr lang="fr-FR"/>
              <a:t>Cliquez sur l'icône pour ajouter une image</a:t>
            </a:r>
            <a:endParaRPr lang="en-GB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B9C63130-5433-41F3-9F07-3C30B086908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743066" y="2461363"/>
            <a:ext cx="1836540" cy="1847088"/>
          </a:xfrm>
          <a:custGeom>
            <a:avLst/>
            <a:gdLst/>
            <a:ahLst/>
            <a:cxnLst/>
            <a:rect l="l" t="t" r="r" b="b"/>
            <a:pathLst>
              <a:path w="1836540" h="1847088">
                <a:moveTo>
                  <a:pt x="914150" y="0"/>
                </a:moveTo>
                <a:cubicBezTo>
                  <a:pt x="1423572" y="0"/>
                  <a:pt x="1836540" y="413485"/>
                  <a:pt x="1836540" y="923544"/>
                </a:cubicBezTo>
                <a:cubicBezTo>
                  <a:pt x="1836540" y="1433603"/>
                  <a:pt x="1423572" y="1847088"/>
                  <a:pt x="914150" y="1847088"/>
                </a:cubicBezTo>
                <a:cubicBezTo>
                  <a:pt x="469147" y="1847088"/>
                  <a:pt x="97747" y="1531567"/>
                  <a:pt x="11033" y="1111750"/>
                </a:cubicBezTo>
                <a:cubicBezTo>
                  <a:pt x="3372" y="1052932"/>
                  <a:pt x="0" y="992627"/>
                  <a:pt x="0" y="931272"/>
                </a:cubicBezTo>
                <a:cubicBezTo>
                  <a:pt x="0" y="860203"/>
                  <a:pt x="4524" y="790542"/>
                  <a:pt x="14226" y="722903"/>
                </a:cubicBezTo>
                <a:cubicBezTo>
                  <a:pt x="105174" y="309249"/>
                  <a:pt x="473592" y="0"/>
                  <a:pt x="914150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/>
          <a:lstStyle/>
          <a:p>
            <a:r>
              <a:rPr lang="fr-FR"/>
              <a:t>Cliquez sur l'icône pour ajouter une image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4314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4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4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4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Main Slide Light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6200" y="228601"/>
            <a:ext cx="9067800" cy="685800"/>
          </a:xfrm>
        </p:spPr>
        <p:txBody>
          <a:bodyPr>
            <a:normAutofit/>
          </a:bodyPr>
          <a:lstStyle>
            <a:lvl1pPr algn="ctr">
              <a:defRPr sz="320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76200" y="1219200"/>
            <a:ext cx="8991600" cy="5069805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0699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Main Slide Light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6200" y="228601"/>
            <a:ext cx="9067800" cy="838200"/>
          </a:xfrm>
        </p:spPr>
        <p:txBody>
          <a:bodyPr>
            <a:normAutofit/>
          </a:bodyPr>
          <a:lstStyle>
            <a:lvl1pPr algn="ctr">
              <a:defRPr sz="480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457200" y="1219200"/>
            <a:ext cx="8458200" cy="4899025"/>
          </a:xfrm>
        </p:spPr>
        <p:txBody>
          <a:bodyPr>
            <a:normAutofit/>
          </a:bodyPr>
          <a:lstStyle>
            <a:lvl1pPr marL="342900" indent="-342900" algn="l">
              <a:buFont typeface="Arial" panose="020B0604020202020204" pitchFamily="34" charset="0"/>
              <a:buChar char="•"/>
              <a:defRPr sz="24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3595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Main Slide Ligh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6200" y="228601"/>
            <a:ext cx="9067800" cy="838200"/>
          </a:xfrm>
        </p:spPr>
        <p:txBody>
          <a:bodyPr>
            <a:normAutofit/>
          </a:bodyPr>
          <a:lstStyle>
            <a:lvl1pPr algn="ctr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0" y="1143000"/>
            <a:ext cx="9144000" cy="496691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8936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Main Slide Ligh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81242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6144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ack_bkgrnd">
    <p:bg>
      <p:bgPr>
        <a:gradFill flip="none" rotWithShape="1">
          <a:gsLst>
            <a:gs pos="0">
              <a:schemeClr val="tx1">
                <a:lumMod val="80000"/>
                <a:lumOff val="20000"/>
              </a:schemeClr>
            </a:gs>
            <a:gs pos="100000">
              <a:schemeClr val="tx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ric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52400" y="76200"/>
            <a:ext cx="7543800" cy="57150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7039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Main Slide Light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6363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4980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70230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205345"/>
            <a:ext cx="3703320" cy="466374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205346"/>
            <a:ext cx="3703320" cy="466375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462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8023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5504" y="1182565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012445"/>
            <a:ext cx="3703320" cy="385664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5984" y="1182565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012445"/>
            <a:ext cx="3703320" cy="385664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09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924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291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ABF9CC2F-2933-4A9B-8BAD-E1C8B14E68F8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190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732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5"/>
            <a:ext cx="7543800" cy="7023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189998"/>
            <a:ext cx="7543801" cy="467909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BF9CC2F-2933-4A9B-8BAD-E1C8B14E68F8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22959" y="1089452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9304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62" r:id="rId2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ice-education.fr/index.php/component/tags/tag/832-sciences-du-numerique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creativecommons.org/licenses/by-nc-sa/3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0EF56B30-7914-0F6C-776A-6543BC061D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884"/>
          <a:stretch/>
        </p:blipFill>
        <p:spPr>
          <a:xfrm>
            <a:off x="0" y="-77725"/>
            <a:ext cx="9144000" cy="4954525"/>
          </a:xfrm>
          <a:prstGeom prst="rect">
            <a:avLst/>
          </a:prstGeom>
        </p:spPr>
      </p:pic>
      <p:sp>
        <p:nvSpPr>
          <p:cNvPr id="49" name="Title 48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anchor="b">
            <a:normAutofit/>
          </a:bodyPr>
          <a:lstStyle/>
          <a:p>
            <a:r>
              <a:rPr lang="en-US" dirty="0" err="1">
                <a:ln w="19050" cap="rnd" cmpd="sng">
                  <a:solidFill>
                    <a:schemeClr val="tx1"/>
                  </a:solidFill>
                </a:ln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Programmation</a:t>
            </a:r>
            <a:r>
              <a:rPr lang="en-US" dirty="0">
                <a:ln w="19050" cap="rnd" cmpd="sng">
                  <a:solidFill>
                    <a:schemeClr val="tx1"/>
                  </a:solidFill>
                </a:ln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 Web </a:t>
            </a:r>
            <a:r>
              <a:rPr lang="en-US" dirty="0" err="1">
                <a:ln w="19050" cap="rnd" cmpd="sng">
                  <a:solidFill>
                    <a:schemeClr val="tx1"/>
                  </a:solidFill>
                </a:ln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Transactionnelle</a:t>
            </a:r>
            <a:endParaRPr lang="en-US" dirty="0">
              <a:ln w="19050" cap="rnd">
                <a:solidFill>
                  <a:schemeClr val="tx1"/>
                </a:solidFill>
              </a:ln>
            </a:endParaRPr>
          </a:p>
        </p:txBody>
      </p:sp>
      <p:sp>
        <p:nvSpPr>
          <p:cNvPr id="39" name="Title 48"/>
          <p:cNvSpPr txBox="1">
            <a:spLocks/>
          </p:cNvSpPr>
          <p:nvPr/>
        </p:nvSpPr>
        <p:spPr>
          <a:xfrm>
            <a:off x="822959" y="5907024"/>
            <a:ext cx="7589520" cy="5943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solidFill>
                  <a:srgbClr val="FFFFFF"/>
                </a:solidFill>
              </a:rPr>
              <a:t>Views </a:t>
            </a:r>
            <a:r>
              <a:rPr lang="en-US" sz="1400" dirty="0" err="1">
                <a:solidFill>
                  <a:srgbClr val="FFFFFF"/>
                </a:solidFill>
              </a:rPr>
              <a:t>composées</a:t>
            </a:r>
            <a:endParaRPr lang="en-US" sz="1400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solidFill>
                  <a:srgbClr val="FFFFFF"/>
                </a:solidFill>
              </a:rPr>
              <a:t>Partial Views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solidFill>
                  <a:srgbClr val="FFFFFF"/>
                </a:solidFill>
              </a:rPr>
              <a:t>View Models</a:t>
            </a:r>
          </a:p>
        </p:txBody>
      </p:sp>
    </p:spTree>
    <p:extLst>
      <p:ext uri="{BB962C8B-B14F-4D97-AF65-F5344CB8AC3E}">
        <p14:creationId xmlns:p14="http://schemas.microsoft.com/office/powerpoint/2010/main" val="807092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3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/>
              <a:t>View Models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2800" b="1" dirty="0" err="1">
                <a:solidFill>
                  <a:schemeClr val="accent3"/>
                </a:solidFill>
              </a:rPr>
              <a:t>Avantages</a:t>
            </a:r>
            <a:endParaRPr lang="en-US" sz="2800" b="1" dirty="0">
              <a:solidFill>
                <a:schemeClr val="accent3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Séparation des responsabilités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Facilitation les tests unitaires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Accès direct aux données du(des) modèle(s) (</a:t>
            </a:r>
            <a:r>
              <a:rPr lang="fr-FR" dirty="0" err="1">
                <a:solidFill>
                  <a:schemeClr val="tx2">
                    <a:lumMod val="75000"/>
                  </a:schemeClr>
                </a:solidFill>
              </a:rPr>
              <a:t>Models</a:t>
            </a: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) impossible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fr-FR" dirty="0">
              <a:solidFill>
                <a:schemeClr val="tx2">
                  <a:lumMod val="75000"/>
                </a:schemeClr>
              </a:solidFill>
            </a:endParaRPr>
          </a:p>
          <a:p>
            <a:pPr algn="l"/>
            <a:r>
              <a:rPr lang="en-US" sz="2800" b="1" dirty="0" err="1">
                <a:solidFill>
                  <a:schemeClr val="accent3"/>
                </a:solidFill>
              </a:rPr>
              <a:t>Inconvénients</a:t>
            </a:r>
            <a:endParaRPr lang="fr-FR" sz="2800" b="1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Risque de complexifier des interfaces utilisateur simples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+ Difficile à déboguer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fr-FR" dirty="0">
              <a:solidFill>
                <a:schemeClr val="tx2">
                  <a:lumMod val="75000"/>
                </a:schemeClr>
              </a:solidFill>
            </a:endParaRPr>
          </a:p>
          <a:p>
            <a:pPr algn="l"/>
            <a:endParaRPr lang="fr-FR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4400631"/>
            <a:ext cx="3581400" cy="273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653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/>
              <a:t>View Models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•contient les champs présentés dans une </a:t>
            </a:r>
            <a:r>
              <a:rPr lang="fr-FR" i="1" dirty="0" err="1">
                <a:solidFill>
                  <a:schemeClr val="tx2">
                    <a:lumMod val="75000"/>
                  </a:schemeClr>
                </a:solidFill>
              </a:rPr>
              <a:t>view</a:t>
            </a: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 spécifique (ou dans plusieurs </a:t>
            </a:r>
            <a:r>
              <a:rPr lang="fr-FR" i="1" dirty="0" err="1">
                <a:solidFill>
                  <a:schemeClr val="tx2">
                    <a:lumMod val="75000"/>
                  </a:schemeClr>
                </a:solidFill>
              </a:rPr>
              <a:t>views</a:t>
            </a: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)</a:t>
            </a:r>
          </a:p>
          <a:p>
            <a:pPr algn="l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•peut avoir des règles de validation spécifiques (via les data annotations) en plus de celles des </a:t>
            </a:r>
            <a:r>
              <a:rPr lang="fr-FR" i="1" dirty="0" err="1">
                <a:solidFill>
                  <a:schemeClr val="tx2">
                    <a:lumMod val="75000"/>
                  </a:schemeClr>
                </a:solidFill>
              </a:rPr>
              <a:t>models</a:t>
            </a: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 originaux</a:t>
            </a:r>
          </a:p>
          <a:p>
            <a:pPr algn="l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•peut contenir plusieurs entités ou objets provenant de plusieurs </a:t>
            </a:r>
            <a:r>
              <a:rPr lang="fr-FR" i="1" dirty="0">
                <a:solidFill>
                  <a:schemeClr val="tx2">
                    <a:lumMod val="75000"/>
                  </a:schemeClr>
                </a:solidFill>
              </a:rPr>
              <a:t>data </a:t>
            </a:r>
            <a:r>
              <a:rPr lang="fr-FR" i="1" dirty="0" err="1">
                <a:solidFill>
                  <a:schemeClr val="tx2">
                    <a:lumMod val="75000"/>
                  </a:schemeClr>
                </a:solidFill>
              </a:rPr>
              <a:t>models</a:t>
            </a: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 ou </a:t>
            </a:r>
            <a:r>
              <a:rPr lang="fr-FR" i="1" dirty="0">
                <a:solidFill>
                  <a:schemeClr val="tx2">
                    <a:lumMod val="75000"/>
                  </a:schemeClr>
                </a:solidFill>
              </a:rPr>
              <a:t>data source</a:t>
            </a:r>
          </a:p>
          <a:p>
            <a:pPr algn="l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•aide à implémenter des </a:t>
            </a:r>
            <a:r>
              <a:rPr lang="fr-FR" i="1" dirty="0" err="1">
                <a:solidFill>
                  <a:schemeClr val="tx2">
                    <a:lumMod val="75000"/>
                  </a:schemeClr>
                </a:solidFill>
              </a:rPr>
              <a:t>views</a:t>
            </a: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 fortement typées (</a:t>
            </a:r>
            <a:r>
              <a:rPr lang="fr-FR" i="1" dirty="0" err="1">
                <a:solidFill>
                  <a:schemeClr val="tx2">
                    <a:lumMod val="75000"/>
                  </a:schemeClr>
                </a:solidFill>
              </a:rPr>
              <a:t>strongly</a:t>
            </a:r>
            <a:r>
              <a:rPr lang="fr-FR" i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fr-FR" i="1" dirty="0" err="1">
                <a:solidFill>
                  <a:schemeClr val="tx2">
                    <a:lumMod val="75000"/>
                  </a:schemeClr>
                </a:solidFill>
              </a:rPr>
              <a:t>typed</a:t>
            </a:r>
            <a:r>
              <a:rPr lang="fr-FR" i="1" dirty="0">
                <a:solidFill>
                  <a:schemeClr val="tx2">
                    <a:lumMod val="75000"/>
                  </a:schemeClr>
                </a:solidFill>
              </a:rPr>
              <a:t> data</a:t>
            </a: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)</a:t>
            </a:r>
          </a:p>
          <a:p>
            <a:pPr algn="l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• Peut contenir le code pour définir un comportement spécifique à une </a:t>
            </a:r>
            <a:r>
              <a:rPr lang="fr-FR" i="1" dirty="0" err="1">
                <a:solidFill>
                  <a:schemeClr val="tx2">
                    <a:lumMod val="75000"/>
                  </a:schemeClr>
                </a:solidFill>
              </a:rPr>
              <a:t>View</a:t>
            </a: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 en particulier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5029200"/>
            <a:ext cx="21336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0775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08A9D8-7DA4-4565-ACA6-A182A06F39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6"/>
                </a:solidFill>
              </a:rPr>
              <a:t>Créer un </a:t>
            </a:r>
            <a:r>
              <a:rPr lang="fr-CA" b="1" dirty="0" err="1">
                <a:solidFill>
                  <a:schemeClr val="accent6"/>
                </a:solidFill>
              </a:rPr>
              <a:t>View</a:t>
            </a:r>
            <a:r>
              <a:rPr lang="fr-CA" b="1" dirty="0">
                <a:solidFill>
                  <a:schemeClr val="accent6"/>
                </a:solidFill>
              </a:rPr>
              <a:t> Model pour…</a:t>
            </a:r>
            <a:endParaRPr lang="en-CA" b="1" dirty="0">
              <a:solidFill>
                <a:schemeClr val="accent6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4DEE8A5-6A97-4BC4-86D1-53B56D96F7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CA" dirty="0">
                <a:solidFill>
                  <a:schemeClr val="accent2"/>
                </a:solidFill>
              </a:rPr>
              <a:t>Créer ou manipuler une liste déroulante liée à une classe Model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CA" dirty="0">
                <a:solidFill>
                  <a:schemeClr val="accent2"/>
                </a:solidFill>
              </a:rPr>
              <a:t>Créer une </a:t>
            </a:r>
            <a:r>
              <a:rPr lang="fr-CA" dirty="0" err="1">
                <a:solidFill>
                  <a:schemeClr val="accent2"/>
                </a:solidFill>
              </a:rPr>
              <a:t>View</a:t>
            </a:r>
            <a:r>
              <a:rPr lang="fr-CA" dirty="0">
                <a:solidFill>
                  <a:schemeClr val="accent2"/>
                </a:solidFill>
              </a:rPr>
              <a:t> Master-Details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CA" dirty="0">
                <a:solidFill>
                  <a:schemeClr val="accent2"/>
                </a:solidFill>
              </a:rPr>
              <a:t>Gérer la pagination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CA" dirty="0">
                <a:solidFill>
                  <a:schemeClr val="accent2"/>
                </a:solidFill>
              </a:rPr>
              <a:t>Créer un tableau de bord (Dashboard) avec </a:t>
            </a:r>
            <a:r>
              <a:rPr lang="fr-CA" dirty="0" err="1">
                <a:solidFill>
                  <a:schemeClr val="accent2"/>
                </a:solidFill>
              </a:rPr>
              <a:t>PartialViews</a:t>
            </a:r>
            <a:endParaRPr lang="fr-CA" dirty="0">
              <a:solidFill>
                <a:schemeClr val="accent2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dirty="0" err="1">
                <a:solidFill>
                  <a:schemeClr val="accent2"/>
                </a:solidFill>
              </a:rPr>
              <a:t>Rendre</a:t>
            </a:r>
            <a:r>
              <a:rPr lang="en-CA" dirty="0">
                <a:solidFill>
                  <a:schemeClr val="accent2"/>
                </a:solidFill>
              </a:rPr>
              <a:t> une View plus </a:t>
            </a:r>
            <a:r>
              <a:rPr lang="en-CA" dirty="0" err="1">
                <a:solidFill>
                  <a:schemeClr val="accent2"/>
                </a:solidFill>
              </a:rPr>
              <a:t>sécuritaire</a:t>
            </a:r>
            <a:r>
              <a:rPr lang="en-CA" dirty="0">
                <a:solidFill>
                  <a:schemeClr val="accent2"/>
                </a:solidFill>
              </a:rPr>
              <a:t>: </a:t>
            </a:r>
            <a:r>
              <a:rPr lang="en-CA" dirty="0" err="1">
                <a:solidFill>
                  <a:schemeClr val="accent2"/>
                </a:solidFill>
              </a:rPr>
              <a:t>moins</a:t>
            </a:r>
            <a:r>
              <a:rPr lang="en-CA" dirty="0">
                <a:solidFill>
                  <a:schemeClr val="accent2"/>
                </a:solidFill>
              </a:rPr>
              <a:t> de risqué </a:t>
            </a:r>
            <a:r>
              <a:rPr lang="en-CA" dirty="0" err="1">
                <a:solidFill>
                  <a:schemeClr val="accent2"/>
                </a:solidFill>
              </a:rPr>
              <a:t>d'exposer</a:t>
            </a:r>
            <a:r>
              <a:rPr lang="en-CA" dirty="0">
                <a:solidFill>
                  <a:schemeClr val="accent2"/>
                </a:solidFill>
              </a:rPr>
              <a:t> des </a:t>
            </a:r>
            <a:r>
              <a:rPr lang="en-CA" dirty="0" err="1">
                <a:solidFill>
                  <a:schemeClr val="accent2"/>
                </a:solidFill>
              </a:rPr>
              <a:t>propriétés</a:t>
            </a:r>
            <a:r>
              <a:rPr lang="en-CA" dirty="0">
                <a:solidFill>
                  <a:schemeClr val="accent2"/>
                </a:solidFill>
              </a:rPr>
              <a:t> </a:t>
            </a:r>
            <a:r>
              <a:rPr lang="en-CA" dirty="0" err="1">
                <a:solidFill>
                  <a:schemeClr val="accent2"/>
                </a:solidFill>
              </a:rPr>
              <a:t>sensibles</a:t>
            </a:r>
            <a:r>
              <a:rPr lang="en-CA" dirty="0">
                <a:solidFill>
                  <a:schemeClr val="accent2"/>
                </a:solidFill>
              </a:rPr>
              <a:t> aux </a:t>
            </a:r>
            <a:r>
              <a:rPr lang="en-CA" i="1" dirty="0">
                <a:solidFill>
                  <a:schemeClr val="accent2"/>
                </a:solidFill>
              </a:rPr>
              <a:t>hackers</a:t>
            </a:r>
            <a:r>
              <a:rPr lang="en-CA" dirty="0">
                <a:solidFill>
                  <a:schemeClr val="accent2"/>
                </a:solidFill>
              </a:rPr>
              <a:t> que </a:t>
            </a:r>
            <a:r>
              <a:rPr lang="en-CA" dirty="0" err="1">
                <a:solidFill>
                  <a:schemeClr val="accent2"/>
                </a:solidFill>
              </a:rPr>
              <a:t>d'utiliser</a:t>
            </a:r>
            <a:r>
              <a:rPr lang="en-CA" dirty="0">
                <a:solidFill>
                  <a:schemeClr val="accent2"/>
                </a:solidFill>
              </a:rPr>
              <a:t> </a:t>
            </a:r>
            <a:r>
              <a:rPr lang="en-CA" dirty="0" err="1">
                <a:solidFill>
                  <a:schemeClr val="accent2"/>
                </a:solidFill>
              </a:rPr>
              <a:t>directement</a:t>
            </a:r>
            <a:r>
              <a:rPr lang="en-CA" dirty="0">
                <a:solidFill>
                  <a:schemeClr val="accent2"/>
                </a:solidFill>
              </a:rPr>
              <a:t> une </a:t>
            </a:r>
            <a:r>
              <a:rPr lang="en-CA" dirty="0" err="1">
                <a:solidFill>
                  <a:schemeClr val="accent2"/>
                </a:solidFill>
              </a:rPr>
              <a:t>classe</a:t>
            </a:r>
            <a:r>
              <a:rPr lang="en-CA" dirty="0">
                <a:solidFill>
                  <a:schemeClr val="accent2"/>
                </a:solidFill>
              </a:rPr>
              <a:t> de Model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dirty="0" err="1">
                <a:solidFill>
                  <a:schemeClr val="accent2"/>
                </a:solidFill>
              </a:rPr>
              <a:t>Afficher</a:t>
            </a:r>
            <a:r>
              <a:rPr lang="en-CA" dirty="0">
                <a:solidFill>
                  <a:schemeClr val="accent2"/>
                </a:solidFill>
              </a:rPr>
              <a:t> des </a:t>
            </a:r>
            <a:r>
              <a:rPr lang="en-CA" dirty="0" err="1">
                <a:solidFill>
                  <a:schemeClr val="accent2"/>
                </a:solidFill>
              </a:rPr>
              <a:t>propriétés</a:t>
            </a:r>
            <a:r>
              <a:rPr lang="en-CA" dirty="0">
                <a:solidFill>
                  <a:schemeClr val="accent2"/>
                </a:solidFill>
              </a:rPr>
              <a:t> </a:t>
            </a:r>
            <a:r>
              <a:rPr lang="en-CA" dirty="0" err="1">
                <a:solidFill>
                  <a:schemeClr val="accent2"/>
                </a:solidFill>
              </a:rPr>
              <a:t>utiles</a:t>
            </a:r>
            <a:r>
              <a:rPr lang="en-CA" dirty="0">
                <a:solidFill>
                  <a:schemeClr val="accent2"/>
                </a:solidFill>
              </a:rPr>
              <a:t> pour la View </a:t>
            </a:r>
            <a:r>
              <a:rPr lang="en-CA" dirty="0" err="1">
                <a:solidFill>
                  <a:schemeClr val="accent2"/>
                </a:solidFill>
              </a:rPr>
              <a:t>mais</a:t>
            </a:r>
            <a:r>
              <a:rPr lang="en-CA" dirty="0">
                <a:solidFill>
                  <a:schemeClr val="accent2"/>
                </a:solidFill>
              </a:rPr>
              <a:t> pas dans le Model de </a:t>
            </a:r>
            <a:r>
              <a:rPr lang="en-CA" dirty="0" err="1">
                <a:solidFill>
                  <a:schemeClr val="accent2"/>
                </a:solidFill>
              </a:rPr>
              <a:t>données</a:t>
            </a:r>
            <a:r>
              <a:rPr lang="en-CA" dirty="0">
                <a:solidFill>
                  <a:schemeClr val="accent2"/>
                </a:solidFill>
              </a:rPr>
              <a:t> (</a:t>
            </a:r>
            <a:r>
              <a:rPr lang="en-CA" dirty="0" err="1">
                <a:solidFill>
                  <a:schemeClr val="accent2"/>
                </a:solidFill>
              </a:rPr>
              <a:t>calcul</a:t>
            </a:r>
            <a:r>
              <a:rPr lang="en-CA" dirty="0">
                <a:solidFill>
                  <a:schemeClr val="accent2"/>
                </a:solidFill>
              </a:rPr>
              <a:t>, timer, </a:t>
            </a:r>
            <a:r>
              <a:rPr lang="en-CA" dirty="0" err="1">
                <a:solidFill>
                  <a:schemeClr val="accent2"/>
                </a:solidFill>
              </a:rPr>
              <a:t>etc</a:t>
            </a:r>
            <a:r>
              <a:rPr lang="en-CA" dirty="0">
                <a:solidFill>
                  <a:schemeClr val="accent2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20802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lan">
            <a:extLst>
              <a:ext uri="{FF2B5EF4-FFF2-40B4-BE49-F238E27FC236}">
                <a16:creationId xmlns:a16="http://schemas.microsoft.com/office/drawing/2014/main" id="{FD2CA93E-6DA4-4ED3-B764-D64FE5F7B94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4191000"/>
            <a:ext cx="3124200" cy="2537545"/>
          </a:xfrm>
          <a:prstGeom prst="rect">
            <a:avLst/>
          </a:prstGeom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36FEBB0C-0667-4B93-9CDA-49B5C3B326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fr-CA" b="1" dirty="0">
                <a:solidFill>
                  <a:schemeClr val="accent2"/>
                </a:solidFill>
              </a:rPr>
              <a:t>Bonnes pratiques</a:t>
            </a:r>
            <a:endParaRPr lang="en-CA" b="1" dirty="0">
              <a:solidFill>
                <a:schemeClr val="accent2"/>
              </a:solidFill>
            </a:endParaRPr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DE0CD213-9BD7-44C3-BA1E-160F8EF4E902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04800" y="1524000"/>
            <a:ext cx="8534400" cy="4267200"/>
          </a:xfrm>
        </p:spPr>
        <p:txBody>
          <a:bodyPr/>
          <a:lstStyle/>
          <a:p>
            <a:pPr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fr-CA" dirty="0"/>
              <a:t>Baser les </a:t>
            </a:r>
            <a:r>
              <a:rPr lang="fr-CA" i="1" dirty="0" err="1"/>
              <a:t>Views</a:t>
            </a:r>
            <a:r>
              <a:rPr lang="fr-CA" dirty="0"/>
              <a:t> sur les </a:t>
            </a:r>
            <a:r>
              <a:rPr lang="fr-CA" i="1" dirty="0" err="1"/>
              <a:t>ViewModels</a:t>
            </a:r>
            <a:r>
              <a:rPr lang="fr-CA" dirty="0"/>
              <a:t> et non sur les classes du modèle de données</a:t>
            </a:r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fr-CA" dirty="0"/>
              <a:t>Créer des </a:t>
            </a:r>
            <a:r>
              <a:rPr lang="fr-CA" i="1" dirty="0" err="1"/>
              <a:t>Views</a:t>
            </a:r>
            <a:r>
              <a:rPr lang="fr-CA" dirty="0"/>
              <a:t> fortement typées</a:t>
            </a:r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fr-CA" dirty="0"/>
              <a:t>Utiliser les </a:t>
            </a:r>
            <a:r>
              <a:rPr lang="fr-CA" i="1" dirty="0"/>
              <a:t>Data Annotations </a:t>
            </a:r>
            <a:r>
              <a:rPr lang="fr-CA" dirty="0"/>
              <a:t>pour la validation si possible </a:t>
            </a:r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fr-CA" dirty="0"/>
              <a:t>Ne mettre que les données requises</a:t>
            </a:r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fr-CA" dirty="0"/>
              <a:t>Utiliser une seule </a:t>
            </a:r>
            <a:r>
              <a:rPr lang="fr-CA" i="1" dirty="0" err="1"/>
              <a:t>ViewModel</a:t>
            </a:r>
            <a:r>
              <a:rPr lang="fr-CA" dirty="0"/>
              <a:t> par </a:t>
            </a:r>
            <a:r>
              <a:rPr lang="fr-CA" i="1" dirty="0" err="1"/>
              <a:t>View</a:t>
            </a:r>
            <a:endParaRPr lang="en-CA" i="1" dirty="0"/>
          </a:p>
        </p:txBody>
      </p:sp>
    </p:spTree>
    <p:extLst>
      <p:ext uri="{BB962C8B-B14F-4D97-AF65-F5344CB8AC3E}">
        <p14:creationId xmlns:p14="http://schemas.microsoft.com/office/powerpoint/2010/main" val="1897804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>
            <a:extLst>
              <a:ext uri="{FF2B5EF4-FFF2-40B4-BE49-F238E27FC236}">
                <a16:creationId xmlns:a16="http://schemas.microsoft.com/office/drawing/2014/main" id="{27426613-F317-434E-B498-4114AD835523}"/>
              </a:ext>
            </a:extLst>
          </p:cNvPr>
          <p:cNvSpPr txBox="1">
            <a:spLocks/>
          </p:cNvSpPr>
          <p:nvPr/>
        </p:nvSpPr>
        <p:spPr>
          <a:xfrm>
            <a:off x="0" y="25924"/>
            <a:ext cx="85344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endParaRPr lang="en-US" sz="2900" dirty="0">
              <a:solidFill>
                <a:schemeClr val="accent5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7727BB3-D5EC-4BDE-958C-1FB320E3E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981200"/>
            <a:ext cx="7162800" cy="3559496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ABD17AB-78AC-6DB9-2428-C4EF4122F0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800" b="1" dirty="0"/>
              <a:t>View Model </a:t>
            </a:r>
            <a:r>
              <a:rPr lang="en-US" sz="4800" b="1" dirty="0" err="1"/>
              <a:t>Exemple</a:t>
            </a:r>
            <a:r>
              <a:rPr lang="en-US" sz="4800" b="1" dirty="0"/>
              <a:t> :</a:t>
            </a:r>
            <a:endParaRPr lang="fr-CA" sz="4800" b="1" dirty="0"/>
          </a:p>
        </p:txBody>
      </p:sp>
      <p:sp>
        <p:nvSpPr>
          <p:cNvPr id="6" name="Sous-titre 5">
            <a:extLst>
              <a:ext uri="{FF2B5EF4-FFF2-40B4-BE49-F238E27FC236}">
                <a16:creationId xmlns:a16="http://schemas.microsoft.com/office/drawing/2014/main" id="{0C869651-50C4-9BDD-7549-E577B2993E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Classe</a:t>
            </a:r>
            <a:r>
              <a:rPr lang="en-US" dirty="0"/>
              <a:t> </a:t>
            </a:r>
            <a:r>
              <a:rPr lang="en-US" dirty="0" err="1"/>
              <a:t>principale</a:t>
            </a:r>
            <a:r>
              <a:rPr lang="en-US" dirty="0"/>
              <a:t> et classes </a:t>
            </a:r>
            <a:r>
              <a:rPr lang="en-US" dirty="0" err="1"/>
              <a:t>liées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4576010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900" dirty="0"/>
              <a:t>View Model </a:t>
            </a:r>
            <a:r>
              <a:rPr lang="en-US" sz="2900" dirty="0" err="1"/>
              <a:t>Exemple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: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Classe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principale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et classes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liées</a:t>
            </a:r>
            <a:endParaRPr lang="en-US" sz="29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4294967295"/>
          </p:nvPr>
        </p:nvSpPr>
        <p:spPr>
          <a:xfrm>
            <a:off x="0" y="1066800"/>
            <a:ext cx="9280525" cy="457200"/>
          </a:xfrm>
        </p:spPr>
        <p:txBody>
          <a:bodyPr>
            <a:normAutofit/>
          </a:bodyPr>
          <a:lstStyle/>
          <a:p>
            <a:pPr algn="l"/>
            <a:r>
              <a:rPr lang="en-US" sz="2000" b="1" dirty="0" err="1">
                <a:solidFill>
                  <a:schemeClr val="tx2">
                    <a:lumMod val="75000"/>
                  </a:schemeClr>
                </a:solidFill>
              </a:rPr>
              <a:t>ViewModel</a:t>
            </a:r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:</a:t>
            </a: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6A8D4D6-10E2-43DA-A0DC-2B285DC36919}"/>
              </a:ext>
            </a:extLst>
          </p:cNvPr>
          <p:cNvSpPr txBox="1"/>
          <p:nvPr/>
        </p:nvSpPr>
        <p:spPr>
          <a:xfrm>
            <a:off x="102007" y="1371600"/>
            <a:ext cx="8939986" cy="11695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2B91A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BookVM</a:t>
            </a:r>
            <a:r>
              <a:rPr lang="en-CA" sz="1400" dirty="0">
                <a:solidFill>
                  <a:srgbClr val="2B91AF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Book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IEnumerable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SelectListItem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400" dirty="0" err="1">
                <a:solidFill>
                  <a:srgbClr val="000000"/>
                </a:solidFill>
                <a:highlight>
                  <a:srgbClr val="00FF00"/>
                </a:highlight>
                <a:latin typeface="Consolas" panose="020B0609020204030204" pitchFamily="49" charset="0"/>
              </a:rPr>
              <a:t>PublisherList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IEnumerable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SelectListItem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400" dirty="0" err="1">
                <a:solidFill>
                  <a:srgbClr val="000000"/>
                </a:solidFill>
                <a:highlight>
                  <a:srgbClr val="00FF00"/>
                </a:highlight>
                <a:latin typeface="Consolas" panose="020B0609020204030204" pitchFamily="49" charset="0"/>
              </a:rPr>
              <a:t>SubjectList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 } 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CA" sz="1400" dirty="0"/>
          </a:p>
        </p:txBody>
      </p:sp>
      <p:sp>
        <p:nvSpPr>
          <p:cNvPr id="8" name="Subtitle 5">
            <a:extLst>
              <a:ext uri="{FF2B5EF4-FFF2-40B4-BE49-F238E27FC236}">
                <a16:creationId xmlns:a16="http://schemas.microsoft.com/office/drawing/2014/main" id="{F56A1CD1-3959-478E-B447-8EFD8655298F}"/>
              </a:ext>
            </a:extLst>
          </p:cNvPr>
          <p:cNvSpPr txBox="1">
            <a:spLocks/>
          </p:cNvSpPr>
          <p:nvPr/>
        </p:nvSpPr>
        <p:spPr>
          <a:xfrm>
            <a:off x="102007" y="2590800"/>
            <a:ext cx="9279737" cy="45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 Action du controller:</a:t>
            </a: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E1F8DA5-BB7C-4278-AE3D-9A8FC98AAB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133" y="2962512"/>
            <a:ext cx="8961912" cy="332398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IActionResult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Upsert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? 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 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BookVM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obj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BookVM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          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obj.PublisherList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_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db.Publisher.Select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=&gt; 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SelectListItem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i.Name</a:t>
            </a:r>
            <a:endParaRPr kumimoji="0" lang="fr-FR" altLang="fr-FR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Value = 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i.Id.ToString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()});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obj.SubjectList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_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db.Publisher.Select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=&gt; 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SelectListItem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i.Name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Value = 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i.Id.ToString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()});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(id == 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     return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obj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);}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for 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edit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obj.Book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_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db.Book.FirstOrDefault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u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=&gt; 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u.Id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== id);          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 if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obj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== 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              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     return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NotFound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  }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obj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}</a:t>
            </a:r>
            <a:endParaRPr kumimoji="0" lang="fr-FR" altLang="fr-FR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29283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8F4E7A6-0779-4014-ADEC-C88B27FEAC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900" dirty="0"/>
              <a:t>View Model </a:t>
            </a:r>
            <a:r>
              <a:rPr lang="en-US" sz="2900" dirty="0" err="1"/>
              <a:t>Exemple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: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Classe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principale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et classes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liées</a:t>
            </a:r>
            <a:endParaRPr lang="en-US" sz="2900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12E438EA-B8A1-4FA3-B908-2A4728551A29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0" y="1066800"/>
            <a:ext cx="9278938" cy="457200"/>
          </a:xfrm>
        </p:spPr>
        <p:txBody>
          <a:bodyPr>
            <a:normAutofit/>
          </a:bodyPr>
          <a:lstStyle/>
          <a:p>
            <a:pPr algn="l"/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View:</a:t>
            </a: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0288243-B76E-48C7-9A42-B78271A0432D}"/>
              </a:ext>
            </a:extLst>
          </p:cNvPr>
          <p:cNvSpPr txBox="1"/>
          <p:nvPr/>
        </p:nvSpPr>
        <p:spPr>
          <a:xfrm>
            <a:off x="152400" y="1371600"/>
            <a:ext cx="8839200" cy="507831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sz="1200" dirty="0">
                <a:solidFill>
                  <a:srgbClr val="000000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@model </a:t>
            </a:r>
            <a:r>
              <a:rPr lang="en-CA" sz="1200" dirty="0" err="1">
                <a:solidFill>
                  <a:srgbClr val="000000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CrazyBooks_Models.ViewModels.BookVM</a:t>
            </a:r>
            <a:endParaRPr lang="en-CA" sz="1200" dirty="0">
              <a:solidFill>
                <a:srgbClr val="000000"/>
              </a:solidFill>
              <a:highlight>
                <a:srgbClr val="00FFFF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CA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….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CA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CA" sz="12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="col-8 pt-4"&gt;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="form-group row p-2"&gt;</a:t>
            </a:r>
            <a:endParaRPr lang="en-US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CA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CA" sz="12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="col-2"&gt;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asp-for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1200" b="0" dirty="0" err="1">
                <a:solidFill>
                  <a:srgbClr val="000000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Book</a:t>
            </a:r>
            <a:r>
              <a:rPr lang="en-US" sz="1200" b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.Title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"&gt;&lt;/</a:t>
            </a:r>
            <a:r>
              <a:rPr lang="en-US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US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CA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CA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CA" sz="12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="col-8"&gt;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asp-for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1200" b="0" dirty="0" err="1">
                <a:solidFill>
                  <a:srgbClr val="000000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Book</a:t>
            </a:r>
            <a:r>
              <a:rPr lang="en-US" sz="1200" b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.Title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="form-control"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/&gt;</a:t>
            </a:r>
            <a:endParaRPr lang="en-US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span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asp-validation-for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1200" b="0" dirty="0" err="1">
                <a:solidFill>
                  <a:srgbClr val="000000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Book</a:t>
            </a:r>
            <a:r>
              <a:rPr lang="en-US" sz="1200" b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.Title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="text-danger"&gt;&lt;/</a:t>
            </a:r>
            <a:r>
              <a:rPr lang="en-US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span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US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CA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CA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….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="form-group row p-2"&gt;</a:t>
            </a:r>
            <a:endParaRPr lang="en-US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CA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CA" sz="12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="col-2"&gt;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Publisher</a:t>
            </a: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CA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CA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CA" sz="12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="col-8"&gt;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@Html.DropDownListFor(p </a:t>
            </a:r>
            <a:r>
              <a:rPr lang="en-US" sz="1200" b="0" dirty="0">
                <a:solidFill>
                  <a:srgbClr val="000000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en-US" sz="1200" b="0" dirty="0" err="1">
                <a:solidFill>
                  <a:srgbClr val="000000"/>
                </a:solidFill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p.Book.Publisher_Id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Model.PublisherList.OrderBy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 =&gt; </a:t>
            </a:r>
            <a:r>
              <a:rPr lang="en-US" sz="1200" b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p.Text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), </a:t>
            </a:r>
            <a:r>
              <a:rPr lang="en-US" sz="1200" b="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"-Select a Publisher"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@class = </a:t>
            </a:r>
            <a:r>
              <a:rPr lang="en-CA" sz="1200" b="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"form-control"</a:t>
            </a:r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})</a:t>
            </a:r>
          </a:p>
          <a:p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span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asp-validation-for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1200" b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Book.Publisher_Id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="text-danger"&gt;&lt;/</a:t>
            </a:r>
            <a:r>
              <a:rPr lang="en-US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span</a:t>
            </a:r>
            <a:r>
              <a:rPr lang="en-US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US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CA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CA" sz="1200" b="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CA" sz="1200" b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CA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CA" sz="12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endParaRPr lang="en-CA" sz="1200" b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0745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>
            <a:extLst>
              <a:ext uri="{FF2B5EF4-FFF2-40B4-BE49-F238E27FC236}">
                <a16:creationId xmlns:a16="http://schemas.microsoft.com/office/drawing/2014/main" id="{27426613-F317-434E-B498-4114AD835523}"/>
              </a:ext>
            </a:extLst>
          </p:cNvPr>
          <p:cNvSpPr txBox="1">
            <a:spLocks/>
          </p:cNvSpPr>
          <p:nvPr/>
        </p:nvSpPr>
        <p:spPr>
          <a:xfrm>
            <a:off x="0" y="25924"/>
            <a:ext cx="85344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endParaRPr lang="en-US" sz="2900" dirty="0">
              <a:solidFill>
                <a:schemeClr val="accent5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DDC08D-B1C4-4BAC-9272-801E684B0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38400"/>
            <a:ext cx="6858000" cy="27432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69DFC88-323B-AEEE-DD83-CE1E7A55A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" y="381000"/>
            <a:ext cx="9067800" cy="685800"/>
          </a:xfrm>
        </p:spPr>
        <p:txBody>
          <a:bodyPr>
            <a:normAutofit fontScale="90000"/>
          </a:bodyPr>
          <a:lstStyle/>
          <a:p>
            <a:r>
              <a:rPr lang="en-US" sz="4800" b="1" dirty="0"/>
              <a:t>View Model </a:t>
            </a:r>
            <a:r>
              <a:rPr lang="en-US" sz="4800" b="1" dirty="0" err="1"/>
              <a:t>Exemple</a:t>
            </a:r>
            <a:r>
              <a:rPr lang="en-US" sz="4800" b="1" dirty="0"/>
              <a:t> :</a:t>
            </a:r>
            <a:endParaRPr lang="fr-CA" sz="4800" b="1" dirty="0"/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FA8CC9DF-B7C5-A9E1-62A2-F04D685608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" y="1219201"/>
            <a:ext cx="8991600" cy="685800"/>
          </a:xfrm>
        </p:spPr>
        <p:txBody>
          <a:bodyPr/>
          <a:lstStyle/>
          <a:p>
            <a:r>
              <a:rPr lang="en-US" sz="2400" dirty="0"/>
              <a:t>Master Details</a:t>
            </a:r>
          </a:p>
        </p:txBody>
      </p:sp>
    </p:spTree>
    <p:extLst>
      <p:ext uri="{BB962C8B-B14F-4D97-AF65-F5344CB8AC3E}">
        <p14:creationId xmlns:p14="http://schemas.microsoft.com/office/powerpoint/2010/main" val="18645870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400" dirty="0"/>
              <a:t>View Model </a:t>
            </a:r>
            <a:r>
              <a:rPr lang="en-US" sz="4400" dirty="0" err="1"/>
              <a:t>Exemple</a:t>
            </a:r>
            <a:r>
              <a:rPr lang="en-US" sz="4400" dirty="0">
                <a:solidFill>
                  <a:schemeClr val="tx2">
                    <a:lumMod val="75000"/>
                  </a:schemeClr>
                </a:solidFill>
              </a:rPr>
              <a:t> : Master-Details</a:t>
            </a:r>
            <a:endParaRPr lang="en-US" sz="44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000" dirty="0" err="1">
                <a:solidFill>
                  <a:schemeClr val="tx2">
                    <a:lumMod val="75000"/>
                  </a:schemeClr>
                </a:solidFill>
              </a:rPr>
              <a:t>ViewModel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:</a:t>
            </a:r>
          </a:p>
          <a:p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Subtitle 5">
            <a:extLst>
              <a:ext uri="{FF2B5EF4-FFF2-40B4-BE49-F238E27FC236}">
                <a16:creationId xmlns:a16="http://schemas.microsoft.com/office/drawing/2014/main" id="{F56A1CD1-3959-478E-B447-8EFD8655298F}"/>
              </a:ext>
            </a:extLst>
          </p:cNvPr>
          <p:cNvSpPr txBox="1">
            <a:spLocks/>
          </p:cNvSpPr>
          <p:nvPr/>
        </p:nvSpPr>
        <p:spPr>
          <a:xfrm>
            <a:off x="84531" y="3048000"/>
            <a:ext cx="9279737" cy="45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 Action du controller:</a:t>
            </a:r>
          </a:p>
          <a:p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ACC6CFC-F939-4642-B7DC-1AC144BA611A}"/>
              </a:ext>
            </a:extLst>
          </p:cNvPr>
          <p:cNvSpPr txBox="1"/>
          <p:nvPr/>
        </p:nvSpPr>
        <p:spPr>
          <a:xfrm>
            <a:off x="92863" y="1573649"/>
            <a:ext cx="8878521" cy="11695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CA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CA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CA" sz="14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PublisherVM</a:t>
            </a:r>
            <a:endParaRPr lang="en-CA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Publisher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Publisher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IEnumerable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&lt;Book&gt;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BooksList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r>
              <a:rPr lang="en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CA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A1EB5B2-C8E7-4C2E-B56C-83075CA94ECB}"/>
              </a:ext>
            </a:extLst>
          </p:cNvPr>
          <p:cNvSpPr txBox="1"/>
          <p:nvPr/>
        </p:nvSpPr>
        <p:spPr>
          <a:xfrm>
            <a:off x="76200" y="3418344"/>
            <a:ext cx="8955832" cy="267765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async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Task&lt;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IActionResult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Detail(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id)</a:t>
            </a:r>
          </a:p>
          <a:p>
            <a:r>
              <a:rPr lang="en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CA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PublisherVM</a:t>
            </a:r>
            <a:r>
              <a:rPr lang="en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PublisherVM</a:t>
            </a:r>
            <a:r>
              <a:rPr lang="en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CA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PublisherVM</a:t>
            </a:r>
            <a:r>
              <a:rPr lang="en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r>
              <a:rPr lang="en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Publisher = _</a:t>
            </a:r>
            <a:r>
              <a:rPr lang="en-CA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db.Publisher.FirstOrDefault</a:t>
            </a:r>
            <a:r>
              <a:rPr lang="en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 =&gt; </a:t>
            </a:r>
            <a:r>
              <a:rPr lang="en-CA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p.Id</a:t>
            </a:r>
            <a:r>
              <a:rPr lang="en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== id), </a:t>
            </a:r>
          </a:p>
          <a:p>
            <a:r>
              <a:rPr lang="en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CA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BooksList</a:t>
            </a:r>
            <a:r>
              <a:rPr lang="en-CA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_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db.Book.Include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(u =&gt; 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u.Publisher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	.Include(u =&gt; 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u.AuthorsBooks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	.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ThenInclude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(u =&gt; 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u.Author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ToList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en-CA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CA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};</a:t>
            </a:r>
          </a:p>
          <a:p>
            <a:r>
              <a:rPr lang="en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CA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View(</a:t>
            </a:r>
            <a:r>
              <a:rPr lang="en-CA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PublisherVM</a:t>
            </a:r>
            <a:r>
              <a:rPr lang="en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CA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FAEC84-59AB-41EA-9EF6-F1E008B389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-709551"/>
            <a:ext cx="9144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kumimoji="0" lang="fr-FR" altLang="fr-F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db.Book.Include</a:t>
            </a:r>
            <a:r>
              <a:rPr kumimoji="0" lang="fr-FR" altLang="fr-F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u</a:t>
            </a:r>
            <a:r>
              <a:rPr kumimoji="0" lang="fr-FR" altLang="fr-F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=&gt; </a:t>
            </a:r>
            <a:r>
              <a:rPr kumimoji="0" lang="fr-FR" altLang="fr-F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u.Publisher</a:t>
            </a:r>
            <a:r>
              <a:rPr kumimoji="0" lang="fr-FR" altLang="fr-F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                               .</a:t>
            </a:r>
            <a:r>
              <a:rPr kumimoji="0" lang="fr-FR" altLang="fr-F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Include</a:t>
            </a:r>
            <a:r>
              <a:rPr kumimoji="0" lang="fr-FR" altLang="fr-F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u</a:t>
            </a:r>
            <a:r>
              <a:rPr kumimoji="0" lang="fr-FR" altLang="fr-F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=&gt; </a:t>
            </a:r>
            <a:r>
              <a:rPr kumimoji="0" lang="fr-FR" altLang="fr-F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u.AuthorsBooks</a:t>
            </a:r>
            <a:r>
              <a:rPr kumimoji="0" lang="fr-FR" altLang="fr-F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fr-FR" altLang="fr-F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ThenInclude</a:t>
            </a:r>
            <a:r>
              <a:rPr kumimoji="0" lang="fr-FR" altLang="fr-F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u</a:t>
            </a:r>
            <a:r>
              <a:rPr kumimoji="0" lang="fr-FR" altLang="fr-F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=&gt; </a:t>
            </a:r>
            <a:r>
              <a:rPr kumimoji="0" lang="fr-FR" altLang="fr-F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u.Author</a:t>
            </a:r>
            <a:r>
              <a:rPr kumimoji="0" lang="fr-FR" altLang="fr-F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fr-FR" altLang="fr-F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kumimoji="0" lang="fr-FR" altLang="fr-F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61007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8C8579C1-C857-4004-BE33-520DAFBE3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" y="1163217"/>
            <a:ext cx="7772400" cy="5122976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4C26CFD-2B43-8B00-F6C4-AB9B7BE2FA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76200"/>
            <a:ext cx="9067800" cy="685800"/>
          </a:xfrm>
        </p:spPr>
        <p:txBody>
          <a:bodyPr/>
          <a:lstStyle/>
          <a:p>
            <a:r>
              <a:rPr lang="en-US" sz="4300" b="1" dirty="0"/>
              <a:t>View Model </a:t>
            </a:r>
            <a:r>
              <a:rPr lang="en-US" sz="4300" b="1" dirty="0" err="1"/>
              <a:t>Exemple</a:t>
            </a:r>
            <a:endParaRPr lang="fr-CA" sz="4300" b="1" dirty="0"/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FAC6F5C3-056D-6562-0286-3A8B9BB050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85800"/>
            <a:ext cx="9067800" cy="483123"/>
          </a:xfrm>
        </p:spPr>
        <p:txBody>
          <a:bodyPr/>
          <a:lstStyle/>
          <a:p>
            <a:r>
              <a:rPr lang="en-US" sz="2400" dirty="0"/>
              <a:t>: </a:t>
            </a:r>
            <a:r>
              <a:rPr lang="en-US" sz="2400" dirty="0" err="1"/>
              <a:t>Plusieurs</a:t>
            </a:r>
            <a:r>
              <a:rPr lang="en-US" sz="2400" dirty="0"/>
              <a:t> </a:t>
            </a:r>
            <a:r>
              <a:rPr lang="en-US" sz="2400" dirty="0" err="1"/>
              <a:t>listes</a:t>
            </a:r>
            <a:r>
              <a:rPr lang="en-US" sz="2400" dirty="0"/>
              <a:t>, </a:t>
            </a:r>
            <a:r>
              <a:rPr lang="en-US" sz="2400" dirty="0" err="1"/>
              <a:t>Filtre</a:t>
            </a:r>
            <a:r>
              <a:rPr lang="en-US" sz="2400" dirty="0"/>
              <a:t> avec </a:t>
            </a:r>
            <a:r>
              <a:rPr lang="en-US" sz="2400" dirty="0" err="1"/>
              <a:t>PartialView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054155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A36063-F747-4069-B2B8-D1D44FC3D5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761999"/>
          </a:xfrm>
        </p:spPr>
        <p:txBody>
          <a:bodyPr/>
          <a:lstStyle/>
          <a:p>
            <a:r>
              <a:rPr lang="fr-CA" sz="3600" dirty="0"/>
              <a:t>Vue, Vue partielle, VM… Pourquoi toutes ces vues?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58EFC85-5947-41A1-9286-56972682B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389" y="1371600"/>
            <a:ext cx="9144000" cy="5027033"/>
          </a:xfrm>
          <a:prstGeom prst="rect">
            <a:avLst/>
          </a:prstGeom>
        </p:spPr>
      </p:pic>
      <p:sp>
        <p:nvSpPr>
          <p:cNvPr id="7" name="Bulle narrative : rectangle 6">
            <a:extLst>
              <a:ext uri="{FF2B5EF4-FFF2-40B4-BE49-F238E27FC236}">
                <a16:creationId xmlns:a16="http://schemas.microsoft.com/office/drawing/2014/main" id="{034CDB11-BA6E-429A-88E0-B5AE38730158}"/>
              </a:ext>
            </a:extLst>
          </p:cNvPr>
          <p:cNvSpPr/>
          <p:nvPr/>
        </p:nvSpPr>
        <p:spPr>
          <a:xfrm>
            <a:off x="5867400" y="1371600"/>
            <a:ext cx="2667000" cy="1806575"/>
          </a:xfrm>
          <a:prstGeom prst="wedgeRectCallout">
            <a:avLst>
              <a:gd name="adj1" fmla="val -65185"/>
              <a:gd name="adj2" fmla="val -3733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5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</a:t>
            </a:r>
            <a:r>
              <a:rPr lang="fr-CA" dirty="0"/>
              <a:t> </a:t>
            </a:r>
            <a:r>
              <a:rPr lang="fr-CA" sz="5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vue!</a:t>
            </a:r>
          </a:p>
        </p:txBody>
      </p:sp>
      <p:sp>
        <p:nvSpPr>
          <p:cNvPr id="8" name="Bulle narrative : rectangle 7">
            <a:extLst>
              <a:ext uri="{FF2B5EF4-FFF2-40B4-BE49-F238E27FC236}">
                <a16:creationId xmlns:a16="http://schemas.microsoft.com/office/drawing/2014/main" id="{6E917720-5D9B-4025-B536-57B69469294B}"/>
              </a:ext>
            </a:extLst>
          </p:cNvPr>
          <p:cNvSpPr/>
          <p:nvPr/>
        </p:nvSpPr>
        <p:spPr>
          <a:xfrm>
            <a:off x="2514600" y="2078541"/>
            <a:ext cx="2667000" cy="1806575"/>
          </a:xfrm>
          <a:prstGeom prst="wedgeRectCallout">
            <a:avLst>
              <a:gd name="adj1" fmla="val -61410"/>
              <a:gd name="adj2" fmla="val 160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5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 VM!</a:t>
            </a:r>
          </a:p>
        </p:txBody>
      </p:sp>
      <p:sp>
        <p:nvSpPr>
          <p:cNvPr id="9" name="Bulle narrative : rectangle 8">
            <a:extLst>
              <a:ext uri="{FF2B5EF4-FFF2-40B4-BE49-F238E27FC236}">
                <a16:creationId xmlns:a16="http://schemas.microsoft.com/office/drawing/2014/main" id="{1FAB2392-F381-42DD-86C3-69686F9E3C18}"/>
              </a:ext>
            </a:extLst>
          </p:cNvPr>
          <p:cNvSpPr/>
          <p:nvPr/>
        </p:nvSpPr>
        <p:spPr>
          <a:xfrm>
            <a:off x="4724400" y="3767138"/>
            <a:ext cx="3124200" cy="1806575"/>
          </a:xfrm>
          <a:prstGeom prst="wedgeRectCallout">
            <a:avLst>
              <a:gd name="adj1" fmla="val -61410"/>
              <a:gd name="adj2" fmla="val 160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5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 vue partielle!</a:t>
            </a:r>
          </a:p>
        </p:txBody>
      </p:sp>
    </p:spTree>
    <p:extLst>
      <p:ext uri="{BB962C8B-B14F-4D97-AF65-F5344CB8AC3E}">
        <p14:creationId xmlns:p14="http://schemas.microsoft.com/office/powerpoint/2010/main" val="29206547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400" dirty="0"/>
              <a:t>View Model </a:t>
            </a:r>
            <a:r>
              <a:rPr lang="en-US" sz="4400" dirty="0" err="1"/>
              <a:t>Exemple</a:t>
            </a:r>
            <a:r>
              <a:rPr lang="en-US" sz="4400" dirty="0">
                <a:solidFill>
                  <a:schemeClr val="tx2">
                    <a:lumMod val="75000"/>
                  </a:schemeClr>
                </a:solidFill>
              </a:rPr>
              <a:t> : </a:t>
            </a:r>
            <a:r>
              <a:rPr lang="en-US" sz="4400" dirty="0" err="1">
                <a:solidFill>
                  <a:schemeClr val="tx2">
                    <a:lumMod val="75000"/>
                  </a:schemeClr>
                </a:solidFill>
              </a:rPr>
              <a:t>Plusieurs</a:t>
            </a:r>
            <a:r>
              <a:rPr lang="en-US" sz="44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4400" dirty="0" err="1">
                <a:solidFill>
                  <a:schemeClr val="tx2">
                    <a:lumMod val="75000"/>
                  </a:schemeClr>
                </a:solidFill>
              </a:rPr>
              <a:t>listes</a:t>
            </a:r>
            <a:endParaRPr lang="en-US" sz="44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000" b="1" dirty="0" err="1">
                <a:solidFill>
                  <a:schemeClr val="tx2">
                    <a:lumMod val="75000"/>
                  </a:schemeClr>
                </a:solidFill>
              </a:rPr>
              <a:t>ViewModel</a:t>
            </a:r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:</a:t>
            </a: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Subtitle 5">
            <a:extLst>
              <a:ext uri="{FF2B5EF4-FFF2-40B4-BE49-F238E27FC236}">
                <a16:creationId xmlns:a16="http://schemas.microsoft.com/office/drawing/2014/main" id="{F56A1CD1-3959-478E-B447-8EFD8655298F}"/>
              </a:ext>
            </a:extLst>
          </p:cNvPr>
          <p:cNvSpPr txBox="1">
            <a:spLocks/>
          </p:cNvSpPr>
          <p:nvPr/>
        </p:nvSpPr>
        <p:spPr>
          <a:xfrm>
            <a:off x="92863" y="3352800"/>
            <a:ext cx="9279737" cy="45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 Action du controller:</a:t>
            </a: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E83F7B1-3E3E-4286-8AB7-DD5749FC79BE}"/>
              </a:ext>
            </a:extLst>
          </p:cNvPr>
          <p:cNvSpPr txBox="1"/>
          <p:nvPr/>
        </p:nvSpPr>
        <p:spPr>
          <a:xfrm>
            <a:off x="92864" y="1649849"/>
            <a:ext cx="8898736" cy="11695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CA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CA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CA" sz="14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HomeVM</a:t>
            </a:r>
            <a:endParaRPr lang="fr-CA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IEnumerable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&lt;Book&gt; Books { 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IEnumerable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&lt;Subject&gt; Subjects { 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r>
              <a:rPr lang="fr-CA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fr-CA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9C4573F-FF2B-427E-9E9D-8B240C0F53A2}"/>
              </a:ext>
            </a:extLst>
          </p:cNvPr>
          <p:cNvSpPr txBox="1"/>
          <p:nvPr/>
        </p:nvSpPr>
        <p:spPr>
          <a:xfrm>
            <a:off x="92863" y="3664671"/>
            <a:ext cx="8898737" cy="224676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Task&lt;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IActionResult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 Index()</a:t>
            </a:r>
          </a:p>
          <a:p>
            <a:r>
              <a:rPr lang="fr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fr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HomeVM</a:t>
            </a:r>
            <a:r>
              <a:rPr lang="fr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homeVM</a:t>
            </a:r>
            <a:r>
              <a:rPr lang="fr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CA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fr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HomeVM</a:t>
            </a:r>
            <a:r>
              <a:rPr lang="fr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Books </a:t>
            </a:r>
            <a:r>
              <a:rPr lang="en-US" sz="1400" dirty="0">
                <a:latin typeface="Consolas" panose="020B0609020204030204" pitchFamily="49" charset="0"/>
              </a:rPr>
              <a:t>= _</a:t>
            </a:r>
            <a:r>
              <a:rPr lang="en-US" sz="1400" dirty="0" err="1">
                <a:latin typeface="Consolas" panose="020B0609020204030204" pitchFamily="49" charset="0"/>
              </a:rPr>
              <a:t>db.Book.Include</a:t>
            </a:r>
            <a:r>
              <a:rPr lang="en-US" sz="1400" dirty="0">
                <a:latin typeface="Consolas" panose="020B0609020204030204" pitchFamily="49" charset="0"/>
              </a:rPr>
              <a:t>(u =&gt; </a:t>
            </a:r>
            <a:r>
              <a:rPr lang="en-US" sz="1400" dirty="0" err="1">
                <a:latin typeface="Consolas" panose="020B0609020204030204" pitchFamily="49" charset="0"/>
              </a:rPr>
              <a:t>u.Publisher</a:t>
            </a:r>
            <a:r>
              <a:rPr lang="en-US" sz="1400" dirty="0">
                <a:latin typeface="Consolas" panose="020B0609020204030204" pitchFamily="49" charset="0"/>
              </a:rPr>
              <a:t>)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	.Include(u =&gt; </a:t>
            </a:r>
            <a:r>
              <a:rPr lang="en-US" sz="1400" dirty="0" err="1">
                <a:latin typeface="Consolas" panose="020B0609020204030204" pitchFamily="49" charset="0"/>
              </a:rPr>
              <a:t>u.AuthorsBooks</a:t>
            </a:r>
            <a:r>
              <a:rPr lang="en-US" sz="1400" dirty="0">
                <a:latin typeface="Consolas" panose="020B0609020204030204" pitchFamily="49" charset="0"/>
              </a:rPr>
              <a:t>)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	.</a:t>
            </a:r>
            <a:r>
              <a:rPr lang="en-US" sz="1400" dirty="0" err="1">
                <a:latin typeface="Consolas" panose="020B0609020204030204" pitchFamily="49" charset="0"/>
              </a:rPr>
              <a:t>ThenInclude</a:t>
            </a:r>
            <a:r>
              <a:rPr lang="en-US" sz="1400" dirty="0">
                <a:latin typeface="Consolas" panose="020B0609020204030204" pitchFamily="49" charset="0"/>
              </a:rPr>
              <a:t>(u =&gt; </a:t>
            </a:r>
            <a:r>
              <a:rPr lang="en-US" sz="1400" dirty="0" err="1">
                <a:latin typeface="Consolas" panose="020B0609020204030204" pitchFamily="49" charset="0"/>
              </a:rPr>
              <a:t>u.Author</a:t>
            </a:r>
            <a:r>
              <a:rPr lang="en-US" sz="1400" dirty="0">
                <a:latin typeface="Consolas" panose="020B0609020204030204" pitchFamily="49" charset="0"/>
              </a:rPr>
              <a:t>).</a:t>
            </a:r>
            <a:r>
              <a:rPr lang="en-US" sz="1400" dirty="0" err="1">
                <a:latin typeface="Consolas" panose="020B0609020204030204" pitchFamily="49" charset="0"/>
              </a:rPr>
              <a:t>ToList</a:t>
            </a:r>
            <a:r>
              <a:rPr lang="en-US" sz="1400" dirty="0">
                <a:latin typeface="Consolas" panose="020B0609020204030204" pitchFamily="49" charset="0"/>
              </a:rPr>
              <a:t>(),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Subjects = _</a:t>
            </a:r>
            <a:r>
              <a:rPr lang="en-US" sz="1400" dirty="0" err="1">
                <a:latin typeface="Consolas" panose="020B0609020204030204" pitchFamily="49" charset="0"/>
              </a:rPr>
              <a:t>db.Subject.ToList</a:t>
            </a:r>
            <a:r>
              <a:rPr lang="en-US" sz="1400" dirty="0">
                <a:latin typeface="Consolas" panose="020B0609020204030204" pitchFamily="49" charset="0"/>
              </a:rPr>
              <a:t>()</a:t>
            </a:r>
          </a:p>
          <a:p>
            <a:r>
              <a:rPr lang="fr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fr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View</a:t>
            </a:r>
            <a:r>
              <a:rPr lang="fr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homeVM</a:t>
            </a:r>
            <a:r>
              <a:rPr lang="fr-CA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}</a:t>
            </a:r>
            <a:endParaRPr lang="fr-CA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575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400" dirty="0"/>
              <a:t>View Model </a:t>
            </a:r>
            <a:r>
              <a:rPr lang="en-US" sz="4400" dirty="0" err="1"/>
              <a:t>Exemple</a:t>
            </a:r>
            <a:r>
              <a:rPr lang="en-US" sz="4400" dirty="0">
                <a:solidFill>
                  <a:schemeClr val="tx2">
                    <a:lumMod val="75000"/>
                  </a:schemeClr>
                </a:solidFill>
              </a:rPr>
              <a:t> : </a:t>
            </a:r>
            <a:r>
              <a:rPr lang="en-US" sz="4400" dirty="0" err="1">
                <a:solidFill>
                  <a:schemeClr val="tx2">
                    <a:lumMod val="75000"/>
                  </a:schemeClr>
                </a:solidFill>
              </a:rPr>
              <a:t>Plusieurs</a:t>
            </a:r>
            <a:r>
              <a:rPr lang="en-US" sz="44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4400" dirty="0" err="1">
                <a:solidFill>
                  <a:schemeClr val="tx2">
                    <a:lumMod val="75000"/>
                  </a:schemeClr>
                </a:solidFill>
              </a:rPr>
              <a:t>listes</a:t>
            </a:r>
            <a:endParaRPr lang="en-US" sz="44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76200" y="1143000"/>
            <a:ext cx="8991600" cy="5105400"/>
          </a:xfrm>
        </p:spPr>
        <p:txBody>
          <a:bodyPr>
            <a:normAutofit/>
          </a:bodyPr>
          <a:lstStyle/>
          <a:p>
            <a:pPr algn="l"/>
            <a:r>
              <a:rPr lang="en-US" sz="2000" b="1" dirty="0" err="1">
                <a:solidFill>
                  <a:schemeClr val="tx2">
                    <a:lumMod val="75000"/>
                  </a:schemeClr>
                </a:solidFill>
              </a:rPr>
              <a:t>PartialView</a:t>
            </a:r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:</a:t>
            </a: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E83F7B1-3E3E-4286-8AB7-DD5749FC79BE}"/>
              </a:ext>
            </a:extLst>
          </p:cNvPr>
          <p:cNvSpPr txBox="1"/>
          <p:nvPr/>
        </p:nvSpPr>
        <p:spPr>
          <a:xfrm>
            <a:off x="1447800" y="1143305"/>
            <a:ext cx="7543800" cy="544764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fr-CA" sz="105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@model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CrazyBooks_Models.Models.Book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="col-lg-4 col-md-6 pb-4 filter 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@Model.Subject.Name.Replace(</a:t>
            </a:r>
            <a:r>
              <a:rPr lang="it-IT" sz="1200" dirty="0">
                <a:solidFill>
                  <a:srgbClr val="A31515"/>
                </a:solidFill>
                <a:latin typeface="Consolas" panose="020B0609020204030204" pitchFamily="49" charset="0"/>
              </a:rPr>
              <a:t>' '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it-IT" sz="1200" dirty="0">
                <a:solidFill>
                  <a:srgbClr val="A31515"/>
                </a:solidFill>
                <a:latin typeface="Consolas" panose="020B0609020204030204" pitchFamily="49" charset="0"/>
              </a:rPr>
              <a:t>'_'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"&gt;</a:t>
            </a:r>
            <a:endParaRPr lang="it-IT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006400"/>
                </a:solidFill>
                <a:latin typeface="Consolas" panose="020B0609020204030204" pitchFamily="49" charset="0"/>
              </a:rPr>
              <a:t>&lt;!-- </a:t>
            </a:r>
            <a:r>
              <a:rPr lang="fr-CA" sz="1200" dirty="0" err="1">
                <a:solidFill>
                  <a:srgbClr val="006400"/>
                </a:solidFill>
                <a:latin typeface="Consolas" panose="020B0609020204030204" pitchFamily="49" charset="0"/>
              </a:rPr>
              <a:t>Card</a:t>
            </a:r>
            <a:r>
              <a:rPr lang="fr-CA" sz="1200" dirty="0">
                <a:solidFill>
                  <a:srgbClr val="006400"/>
                </a:solidFill>
                <a:latin typeface="Consolas" panose="020B0609020204030204" pitchFamily="49" charset="0"/>
              </a:rPr>
              <a:t>--&gt;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="card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bg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-white rounded shadow-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sm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style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border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1px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solid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#222"&gt;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="card-body px-3 pt-3 pb-1 row"&gt;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="col-9"&gt;&lt;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label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="float-left"&gt;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@Model.Title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label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&gt;&lt;/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="col-3"&gt;&lt;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label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="float-right"&gt;&lt;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span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="text-info h5"&gt;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@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.Format(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"{0:c0}"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Model.Price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span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&gt;&lt;/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label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fr-CA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fr-CA" sz="1200" dirty="0" err="1">
                <a:solidFill>
                  <a:srgbClr val="800000"/>
                </a:solidFill>
                <a:latin typeface="Consolas" panose="020B0609020204030204" pitchFamily="49" charset="0"/>
              </a:rPr>
              <a:t>img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fr-CA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card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-</a:t>
            </a:r>
            <a:r>
              <a:rPr lang="fr-CA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img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-top </a:t>
            </a:r>
            <a:r>
              <a:rPr lang="fr-CA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img-fluid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 d-block mx-auto mb-3"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FF0000"/>
                </a:solidFill>
                <a:latin typeface="Consolas" panose="020B0609020204030204" pitchFamily="49" charset="0"/>
              </a:rPr>
              <a:t>src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="~/images/Books/CouvertureGrenerique.png"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FF0000"/>
                </a:solidFill>
                <a:latin typeface="Consolas" panose="020B0609020204030204" pitchFamily="49" charset="0"/>
              </a:rPr>
              <a:t>alt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="Image de la couverture"&gt;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="card-body p-1 px-3 row"&gt;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fr-CA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="col-6"&gt;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span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="badge p-2 border w-100 text-dark"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style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en-US" sz="1200" dirty="0" err="1">
                <a:solidFill>
                  <a:srgbClr val="FF0000"/>
                </a:solidFill>
                <a:latin typeface="Consolas" panose="020B0609020204030204" pitchFamily="49" charset="0"/>
              </a:rPr>
              <a:t>background-color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lavenderblush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"&gt;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@Model.Subject.Name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span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fr-CA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fr-CA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="col-6 border-0"&gt;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span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="badge p-2 border w-100 text-dark"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style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en-US" sz="1200" dirty="0" err="1">
                <a:solidFill>
                  <a:srgbClr val="FF0000"/>
                </a:solidFill>
                <a:latin typeface="Consolas" panose="020B0609020204030204" pitchFamily="49" charset="0"/>
              </a:rPr>
              <a:t>background-color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aliceblue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"&gt;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@Model.Publisher.Name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span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fr-CA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="col-12 pt-2"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style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13px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200" dirty="0" err="1">
                <a:solidFill>
                  <a:srgbClr val="FF0000"/>
                </a:solidFill>
                <a:latin typeface="Consolas" panose="020B0609020204030204" pitchFamily="49" charset="0"/>
              </a:rPr>
              <a:t>text-align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justify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"&gt;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fr-CA" sz="1200" dirty="0">
                <a:solidFill>
                  <a:srgbClr val="800000"/>
                </a:solidFill>
                <a:latin typeface="Consolas" panose="020B0609020204030204" pitchFamily="49" charset="0"/>
              </a:rPr>
              <a:t>p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@Model.Resume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fr-CA" sz="1200" dirty="0">
                <a:solidFill>
                  <a:srgbClr val="800000"/>
                </a:solidFill>
                <a:latin typeface="Consolas" panose="020B0609020204030204" pitchFamily="49" charset="0"/>
              </a:rPr>
              <a:t>p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fr-CA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fr-CA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="col-12 p-1"&gt;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800080"/>
                </a:solidFill>
                <a:latin typeface="Consolas" panose="020B0609020204030204" pitchFamily="49" charset="0"/>
              </a:rPr>
              <a:t>asp-action</a:t>
            </a:r>
            <a:r>
              <a:rPr lang="en-US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="Details"</a:t>
            </a:r>
            <a:r>
              <a:rPr lang="en-US" sz="1200" b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800080"/>
                </a:solidFill>
                <a:latin typeface="Consolas" panose="020B0609020204030204" pitchFamily="49" charset="0"/>
              </a:rPr>
              <a:t>asp-route-id</a:t>
            </a:r>
            <a:r>
              <a:rPr lang="en-US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en-US" sz="1200" b="0" dirty="0">
                <a:solidFill>
                  <a:srgbClr val="000000"/>
                </a:solidFill>
                <a:latin typeface="Consolas" panose="020B0609020204030204" pitchFamily="49" charset="0"/>
              </a:rPr>
              <a:t>@</a:t>
            </a:r>
            <a:r>
              <a:rPr lang="en-US" sz="12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Model.Id</a:t>
            </a:r>
            <a:r>
              <a:rPr lang="en-US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sz="1200" b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en-US" sz="1200" b="0" dirty="0" err="1">
                <a:solidFill>
                  <a:srgbClr val="0000FF"/>
                </a:solidFill>
                <a:latin typeface="Consolas" panose="020B0609020204030204" pitchFamily="49" charset="0"/>
              </a:rPr>
              <a:t>btn</a:t>
            </a:r>
            <a:r>
              <a:rPr lang="en-US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00FF"/>
                </a:solidFill>
                <a:latin typeface="Consolas" panose="020B0609020204030204" pitchFamily="49" charset="0"/>
              </a:rPr>
              <a:t>btn</a:t>
            </a:r>
            <a:r>
              <a:rPr lang="en-US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-dark form-control </a:t>
            </a:r>
            <a:r>
              <a:rPr lang="en-US" sz="1200" b="0" dirty="0" err="1">
                <a:solidFill>
                  <a:srgbClr val="0000FF"/>
                </a:solidFill>
                <a:latin typeface="Consolas" panose="020B0609020204030204" pitchFamily="49" charset="0"/>
              </a:rPr>
              <a:t>btn-sm</a:t>
            </a:r>
            <a:r>
              <a:rPr lang="en-US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 p-2"</a:t>
            </a:r>
            <a:r>
              <a:rPr lang="en-US" sz="1200" b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FF0000"/>
                </a:solidFill>
                <a:latin typeface="Consolas" panose="020B0609020204030204" pitchFamily="49" charset="0"/>
              </a:rPr>
              <a:t>style</a:t>
            </a:r>
            <a:r>
              <a:rPr lang="en-US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en-US" sz="1200" b="0" dirty="0">
                <a:solidFill>
                  <a:srgbClr val="FF0000"/>
                </a:solidFill>
                <a:latin typeface="Consolas" panose="020B0609020204030204" pitchFamily="49" charset="0"/>
              </a:rPr>
              <a:t>height</a:t>
            </a:r>
            <a:r>
              <a:rPr lang="en-US" sz="1200" b="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40px"&gt;</a:t>
            </a:r>
            <a:r>
              <a:rPr lang="en-US" sz="1200" b="0" dirty="0">
                <a:solidFill>
                  <a:srgbClr val="000000"/>
                </a:solidFill>
                <a:latin typeface="Consolas" panose="020B0609020204030204" pitchFamily="49" charset="0"/>
              </a:rPr>
              <a:t>View Details</a:t>
            </a:r>
            <a:r>
              <a:rPr lang="en-US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1200" b="0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US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1200" b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b="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fr-CA" sz="1200" b="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fr-CA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fr-CA" sz="1200" b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b="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837031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400" dirty="0"/>
              <a:t>View Model </a:t>
            </a:r>
            <a:r>
              <a:rPr lang="en-US" sz="4400" dirty="0" err="1"/>
              <a:t>Exemple</a:t>
            </a:r>
            <a:r>
              <a:rPr lang="en-US" sz="4400" dirty="0">
                <a:solidFill>
                  <a:schemeClr val="tx2">
                    <a:lumMod val="75000"/>
                  </a:schemeClr>
                </a:solidFill>
              </a:rPr>
              <a:t> : </a:t>
            </a:r>
            <a:r>
              <a:rPr lang="en-US" sz="4400" dirty="0" err="1">
                <a:solidFill>
                  <a:schemeClr val="tx2">
                    <a:lumMod val="75000"/>
                  </a:schemeClr>
                </a:solidFill>
              </a:rPr>
              <a:t>Plusieurs</a:t>
            </a:r>
            <a:r>
              <a:rPr lang="en-US" sz="44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4400" dirty="0" err="1">
                <a:solidFill>
                  <a:schemeClr val="tx2">
                    <a:lumMod val="75000"/>
                  </a:schemeClr>
                </a:solidFill>
              </a:rPr>
              <a:t>listes</a:t>
            </a:r>
            <a:endParaRPr lang="en-US" sz="44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View:</a:t>
            </a: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E83F7B1-3E3E-4286-8AB7-DD5749FC79BE}"/>
              </a:ext>
            </a:extLst>
          </p:cNvPr>
          <p:cNvSpPr txBox="1"/>
          <p:nvPr/>
        </p:nvSpPr>
        <p:spPr>
          <a:xfrm>
            <a:off x="76200" y="1474886"/>
            <a:ext cx="8898736" cy="507831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@model </a:t>
            </a:r>
            <a:r>
              <a:rPr lang="fr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CrazyBooks_Models.ViewModels.HomeVM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﻿@{</a:t>
            </a: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ViewData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fr-CA" sz="12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fr-CA" sz="1200" dirty="0" err="1">
                <a:solidFill>
                  <a:srgbClr val="A31515"/>
                </a:solidFill>
                <a:latin typeface="Consolas" panose="020B0609020204030204" pitchFamily="49" charset="0"/>
              </a:rPr>
              <a:t>Title</a:t>
            </a:r>
            <a:r>
              <a:rPr lang="fr-CA" sz="12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fr-CA" sz="1200" dirty="0">
                <a:solidFill>
                  <a:srgbClr val="A31515"/>
                </a:solidFill>
                <a:latin typeface="Consolas" panose="020B0609020204030204" pitchFamily="49" charset="0"/>
              </a:rPr>
              <a:t>"Home Page"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fr-CA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fr-CA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text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-center"&gt;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h1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="display-4"&gt;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Welcome everybody!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h1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fr-CA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="container p-3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DivBgForm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"&gt;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fr-CA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fr-CA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text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-center"&gt;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button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btn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btn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-dark filter-button"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data-filter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="all"&gt;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All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button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@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foreach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(var obj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Model.Subjects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button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btn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btn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-outline-secondary filter-button"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data-filter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@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obj.Name.Replace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' '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'_'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"&gt;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@obj.Name</a:t>
            </a: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fr-CA" sz="1200" dirty="0" err="1">
                <a:solidFill>
                  <a:srgbClr val="800000"/>
                </a:solidFill>
                <a:latin typeface="Consolas" panose="020B0609020204030204" pitchFamily="49" charset="0"/>
              </a:rPr>
              <a:t>button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}</a:t>
            </a: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fr-CA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fr-CA" sz="1200" dirty="0" err="1">
                <a:solidFill>
                  <a:srgbClr val="800000"/>
                </a:solidFill>
                <a:latin typeface="Consolas" panose="020B0609020204030204" pitchFamily="49" charset="0"/>
              </a:rPr>
              <a:t>br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/&gt;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fr-CA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fr-CA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"&gt;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 @</a:t>
            </a:r>
            <a:r>
              <a:rPr lang="en-US" sz="12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foreach</a:t>
            </a:r>
            <a:r>
              <a:rPr lang="en-US" sz="12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 (var item </a:t>
            </a:r>
            <a:r>
              <a:rPr lang="en-US" sz="12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in</a:t>
            </a:r>
            <a:r>
              <a:rPr lang="en-US" sz="12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Model.Books</a:t>
            </a:r>
            <a:r>
              <a:rPr lang="en-US" sz="12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fr-CA" sz="12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12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&lt;</a:t>
            </a:r>
            <a:r>
              <a:rPr lang="en-US" sz="1200" b="1" dirty="0">
                <a:solidFill>
                  <a:srgbClr val="80008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partial</a:t>
            </a:r>
            <a:r>
              <a:rPr lang="en-US" sz="1200" b="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80008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name</a:t>
            </a:r>
            <a:r>
              <a:rPr lang="en-US" sz="1200" b="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="_</a:t>
            </a:r>
            <a:r>
              <a:rPr lang="en-US" sz="1200" b="0" dirty="0" err="1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BookCard</a:t>
            </a:r>
            <a:r>
              <a:rPr lang="en-US" sz="1200" b="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"</a:t>
            </a:r>
            <a:r>
              <a:rPr lang="en-US" sz="1200" b="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80008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model</a:t>
            </a:r>
            <a:r>
              <a:rPr lang="en-US" sz="1200" b="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="</a:t>
            </a:r>
            <a:r>
              <a:rPr lang="en-US" sz="1200" b="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item</a:t>
            </a:r>
            <a:r>
              <a:rPr lang="en-US" sz="1200" b="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"</a:t>
            </a:r>
            <a:r>
              <a:rPr lang="en-US" sz="1200" b="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/&gt;</a:t>
            </a:r>
            <a:r>
              <a:rPr lang="en-US" sz="1200" b="0" dirty="0">
                <a:solidFill>
                  <a:srgbClr val="008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//</a:t>
            </a:r>
            <a:r>
              <a:rPr lang="en-US" sz="1200" b="0" dirty="0" err="1">
                <a:solidFill>
                  <a:srgbClr val="008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Afficher</a:t>
            </a:r>
            <a:r>
              <a:rPr lang="en-US" sz="1200" b="0" dirty="0">
                <a:solidFill>
                  <a:srgbClr val="008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8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tous</a:t>
            </a:r>
            <a:r>
              <a:rPr lang="en-US" sz="1200" b="0" dirty="0">
                <a:solidFill>
                  <a:srgbClr val="008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 les Books</a:t>
            </a:r>
            <a:endParaRPr lang="en-US" sz="1200" b="0" dirty="0">
              <a:solidFill>
                <a:srgbClr val="000000"/>
              </a:solidFill>
              <a:highlight>
                <a:srgbClr val="00FFFF"/>
              </a:highlight>
              <a:latin typeface="Consolas" panose="020B0609020204030204" pitchFamily="49" charset="0"/>
            </a:endParaRPr>
          </a:p>
          <a:p>
            <a:r>
              <a:rPr lang="fr-CA" sz="1200" b="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 }</a:t>
            </a:r>
          </a:p>
          <a:p>
            <a:r>
              <a:rPr lang="fr-CA" sz="1200" b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fr-CA" sz="1200" b="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fr-CA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fr-CA" sz="1200" b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fr-CA" sz="1200" b="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fr-CA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fr-CA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63316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400" dirty="0"/>
              <a:t>View Model </a:t>
            </a:r>
            <a:r>
              <a:rPr lang="en-US" sz="4400" dirty="0" err="1"/>
              <a:t>Exemple</a:t>
            </a:r>
            <a:r>
              <a:rPr lang="en-US" sz="4400" dirty="0">
                <a:solidFill>
                  <a:schemeClr val="tx2">
                    <a:lumMod val="75000"/>
                  </a:schemeClr>
                </a:solidFill>
              </a:rPr>
              <a:t> : </a:t>
            </a:r>
            <a:r>
              <a:rPr lang="en-US" sz="4400" dirty="0" err="1">
                <a:solidFill>
                  <a:schemeClr val="tx2">
                    <a:lumMod val="75000"/>
                  </a:schemeClr>
                </a:solidFill>
              </a:rPr>
              <a:t>Plusieurs</a:t>
            </a:r>
            <a:r>
              <a:rPr lang="en-US" sz="44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4400" dirty="0" err="1">
                <a:solidFill>
                  <a:schemeClr val="tx2">
                    <a:lumMod val="75000"/>
                  </a:schemeClr>
                </a:solidFill>
              </a:rPr>
              <a:t>listes</a:t>
            </a:r>
            <a:endParaRPr lang="en-US" sz="44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4294967295"/>
          </p:nvPr>
        </p:nvSpPr>
        <p:spPr>
          <a:xfrm>
            <a:off x="0" y="1103508"/>
            <a:ext cx="9280525" cy="457200"/>
          </a:xfrm>
        </p:spPr>
        <p:txBody>
          <a:bodyPr>
            <a:normAutofit/>
          </a:bodyPr>
          <a:lstStyle/>
          <a:p>
            <a:pPr algn="l"/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View:</a:t>
            </a: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E83F7B1-3E3E-4286-8AB7-DD5749FC79BE}"/>
              </a:ext>
            </a:extLst>
          </p:cNvPr>
          <p:cNvSpPr txBox="1"/>
          <p:nvPr/>
        </p:nvSpPr>
        <p:spPr>
          <a:xfrm>
            <a:off x="122632" y="1548138"/>
            <a:ext cx="8898736" cy="452431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@model </a:t>
            </a:r>
            <a:r>
              <a:rPr lang="fr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CrazyBooks_Models.ViewModels.HomeVM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﻿@{</a:t>
            </a: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ViewData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fr-CA" sz="12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fr-CA" sz="1200" dirty="0" err="1">
                <a:solidFill>
                  <a:srgbClr val="A31515"/>
                </a:solidFill>
                <a:latin typeface="Consolas" panose="020B0609020204030204" pitchFamily="49" charset="0"/>
              </a:rPr>
              <a:t>Title</a:t>
            </a:r>
            <a:r>
              <a:rPr lang="fr-CA" sz="12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fr-CA" sz="1200" dirty="0">
                <a:solidFill>
                  <a:srgbClr val="A31515"/>
                </a:solidFill>
                <a:latin typeface="Consolas" panose="020B0609020204030204" pitchFamily="49" charset="0"/>
              </a:rPr>
              <a:t>"Home Page"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fr-CA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fr-CA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text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-center"&gt;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h1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="display-4"&gt;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Welcome everybody!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h1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fr-CA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="container p-3"&gt;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fr-CA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fr-CA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text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-center"&gt;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@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foreach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(var obj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Model.Subjects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200" b="1" dirty="0">
                <a:solidFill>
                  <a:srgbClr val="800080"/>
                </a:solidFill>
                <a:latin typeface="Consolas" panose="020B0609020204030204" pitchFamily="49" charset="0"/>
              </a:rPr>
              <a:t>partial</a:t>
            </a:r>
            <a:r>
              <a:rPr lang="en-US" sz="1200" b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800080"/>
                </a:solidFill>
                <a:latin typeface="Consolas" panose="020B0609020204030204" pitchFamily="49" charset="0"/>
              </a:rPr>
              <a:t>name</a:t>
            </a:r>
            <a:r>
              <a:rPr lang="en-US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="_Subject"</a:t>
            </a:r>
            <a:r>
              <a:rPr lang="en-US" sz="1200" b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800080"/>
                </a:solidFill>
                <a:latin typeface="Consolas" panose="020B0609020204030204" pitchFamily="49" charset="0"/>
              </a:rPr>
              <a:t>model</a:t>
            </a:r>
            <a:r>
              <a:rPr lang="en-US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obj</a:t>
            </a:r>
            <a:r>
              <a:rPr lang="en-US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sz="1200" b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/&gt;</a:t>
            </a:r>
            <a:endParaRPr lang="fr-CA" sz="1200" dirty="0">
              <a:solidFill>
                <a:srgbClr val="000000"/>
              </a:solidFill>
              <a:highlight>
                <a:srgbClr val="00FFFF"/>
              </a:highlight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fr-CA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fr-CA" sz="1200" dirty="0" err="1">
                <a:solidFill>
                  <a:srgbClr val="800000"/>
                </a:solidFill>
                <a:latin typeface="Consolas" panose="020B0609020204030204" pitchFamily="49" charset="0"/>
              </a:rPr>
              <a:t>br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/&gt;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fr-CA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fr-CA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r>
              <a:rPr lang="fr-CA" sz="1200" dirty="0">
                <a:solidFill>
                  <a:srgbClr val="0000FF"/>
                </a:solidFill>
                <a:latin typeface="Consolas" panose="020B0609020204030204" pitchFamily="49" charset="0"/>
              </a:rPr>
              <a:t>"&gt;</a:t>
            </a:r>
            <a:endParaRPr lang="fr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@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foreach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(var item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Model.Books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200" b="1" dirty="0">
                <a:solidFill>
                  <a:srgbClr val="800080"/>
                </a:solidFill>
                <a:latin typeface="Consolas" panose="020B0609020204030204" pitchFamily="49" charset="0"/>
              </a:rPr>
              <a:t>partial</a:t>
            </a:r>
            <a:r>
              <a:rPr lang="en-US" sz="1200" b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800080"/>
                </a:solidFill>
                <a:latin typeface="Consolas" panose="020B0609020204030204" pitchFamily="49" charset="0"/>
              </a:rPr>
              <a:t>name</a:t>
            </a:r>
            <a:r>
              <a:rPr lang="en-US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="_</a:t>
            </a:r>
            <a:r>
              <a:rPr lang="en-US" sz="1200" b="0" dirty="0" err="1">
                <a:solidFill>
                  <a:srgbClr val="0000FF"/>
                </a:solidFill>
                <a:latin typeface="Consolas" panose="020B0609020204030204" pitchFamily="49" charset="0"/>
              </a:rPr>
              <a:t>BookCard</a:t>
            </a:r>
            <a:r>
              <a:rPr lang="en-US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sz="1200" b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800080"/>
                </a:solidFill>
                <a:latin typeface="Consolas" panose="020B0609020204030204" pitchFamily="49" charset="0"/>
              </a:rPr>
              <a:t>model</a:t>
            </a:r>
            <a:r>
              <a:rPr lang="en-US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en-US" sz="1200" b="0" dirty="0">
                <a:solidFill>
                  <a:srgbClr val="000000"/>
                </a:solidFill>
                <a:latin typeface="Consolas" panose="020B0609020204030204" pitchFamily="49" charset="0"/>
              </a:rPr>
              <a:t>item</a:t>
            </a:r>
            <a:r>
              <a:rPr lang="en-US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sz="1200" b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/&gt;</a:t>
            </a:r>
            <a:r>
              <a:rPr lang="en-US" sz="1200" b="0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en-US" sz="1200" b="0" dirty="0" err="1">
                <a:solidFill>
                  <a:srgbClr val="008000"/>
                </a:solidFill>
                <a:latin typeface="Consolas" panose="020B0609020204030204" pitchFamily="49" charset="0"/>
              </a:rPr>
              <a:t>Afficher</a:t>
            </a:r>
            <a:r>
              <a:rPr lang="en-US" sz="1200" b="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8000"/>
                </a:solidFill>
                <a:latin typeface="Consolas" panose="020B0609020204030204" pitchFamily="49" charset="0"/>
              </a:rPr>
              <a:t>tous</a:t>
            </a:r>
            <a:r>
              <a:rPr lang="en-US" sz="1200" b="0" dirty="0">
                <a:solidFill>
                  <a:srgbClr val="008000"/>
                </a:solidFill>
                <a:latin typeface="Consolas" panose="020B0609020204030204" pitchFamily="49" charset="0"/>
              </a:rPr>
              <a:t> les Books</a:t>
            </a:r>
            <a:endParaRPr lang="en-US" sz="1200" b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b="0" dirty="0">
                <a:solidFill>
                  <a:srgbClr val="000000"/>
                </a:solidFill>
                <a:latin typeface="Consolas" panose="020B0609020204030204" pitchFamily="49" charset="0"/>
              </a:rPr>
              <a:t> }</a:t>
            </a:r>
          </a:p>
          <a:p>
            <a:r>
              <a:rPr lang="fr-CA" sz="1200" b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fr-CA" sz="1200" b="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fr-CA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fr-CA" sz="1200" b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fr-CA" sz="1200" b="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fr-CA" sz="1200" b="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fr-CA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37898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2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 algn="l"/>
            <a:r>
              <a:rPr lang="en-US" sz="3200" dirty="0" err="1"/>
              <a:t>Problème</a:t>
            </a:r>
            <a:r>
              <a:rPr lang="en-US" sz="3200" dirty="0"/>
              <a:t>: </a:t>
            </a:r>
            <a:r>
              <a:rPr lang="en-US" sz="3200" dirty="0" err="1"/>
              <a:t>écrire</a:t>
            </a:r>
            <a:r>
              <a:rPr lang="en-US" sz="3200" dirty="0"/>
              <a:t> un </a:t>
            </a:r>
            <a:r>
              <a:rPr lang="en-US" sz="3200" dirty="0" err="1"/>
              <a:t>tagTwitter</a:t>
            </a:r>
            <a:r>
              <a:rPr lang="en-US" sz="3200" dirty="0"/>
              <a:t> </a:t>
            </a:r>
            <a:r>
              <a:rPr lang="en-US" sz="3200" dirty="0" err="1"/>
              <a:t>ou</a:t>
            </a:r>
            <a:r>
              <a:rPr lang="en-US" sz="3200" dirty="0"/>
              <a:t> </a:t>
            </a:r>
            <a:r>
              <a:rPr lang="en-US" sz="3200" dirty="0" err="1"/>
              <a:t>Courriel</a:t>
            </a:r>
            <a:r>
              <a:rPr lang="en-US" sz="3200" dirty="0"/>
              <a:t> dans View </a:t>
            </a:r>
            <a:r>
              <a:rPr lang="en-US" sz="3200" b="1" dirty="0">
                <a:solidFill>
                  <a:schemeClr val="accent5"/>
                </a:solidFill>
              </a:rPr>
              <a:t>@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Le symbol </a:t>
            </a:r>
            <a:r>
              <a:rPr lang="en-US" sz="2800" dirty="0">
                <a:solidFill>
                  <a:schemeClr val="accent5"/>
                </a:solidFill>
              </a:rPr>
              <a:t>@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dans les pages Razor = Signification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spéciale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,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appelle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du code, Model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etc</a:t>
            </a:r>
            <a:endParaRPr lang="en-US" sz="2000" dirty="0">
              <a:solidFill>
                <a:schemeClr val="accent3">
                  <a:lumMod val="75000"/>
                </a:schemeClr>
              </a:solidFill>
            </a:endParaRPr>
          </a:p>
          <a:p>
            <a:pPr algn="l"/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Comment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écrire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un </a:t>
            </a:r>
            <a:r>
              <a:rPr lang="en-US" sz="2800" dirty="0">
                <a:solidFill>
                  <a:schemeClr val="accent5"/>
                </a:solidFill>
              </a:rPr>
              <a:t>@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hard-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codé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? </a:t>
            </a:r>
          </a:p>
          <a:p>
            <a:pPr algn="l"/>
            <a:endParaRPr lang="en-US" sz="2000" dirty="0">
              <a:solidFill>
                <a:schemeClr val="accent3">
                  <a:lumMod val="75000"/>
                </a:schemeClr>
              </a:solidFill>
            </a:endParaRPr>
          </a:p>
          <a:p>
            <a:pPr algn="l"/>
            <a:endParaRPr lang="en-US" sz="2000" dirty="0">
              <a:solidFill>
                <a:schemeClr val="accent3">
                  <a:lumMod val="75000"/>
                </a:schemeClr>
              </a:solidFill>
            </a:endParaRP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29" name="construction_worker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600" y="2590800"/>
            <a:ext cx="2017561" cy="4181475"/>
          </a:xfrm>
          <a:prstGeom prst="rect">
            <a:avLst/>
          </a:prstGeom>
        </p:spPr>
      </p:pic>
      <p:sp>
        <p:nvSpPr>
          <p:cNvPr id="30" name="Rounded Rectangular Callout 29"/>
          <p:cNvSpPr/>
          <p:nvPr/>
        </p:nvSpPr>
        <p:spPr>
          <a:xfrm>
            <a:off x="7059168" y="1595628"/>
            <a:ext cx="1632947" cy="533400"/>
          </a:xfrm>
          <a:prstGeom prst="wedgeRoundRectCallout">
            <a:avLst>
              <a:gd name="adj1" fmla="val 12301"/>
              <a:gd name="adj2" fmla="val 226151"/>
              <a:gd name="adj3" fmla="val 16667"/>
            </a:avLst>
          </a:prstGeom>
          <a:gradFill>
            <a:gsLst>
              <a:gs pos="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75000"/>
                </a:schemeClr>
              </a:gs>
            </a:gsLst>
            <a:lin ang="5400000" scaled="0"/>
          </a:gra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600" b="1" dirty="0">
                <a:solidFill>
                  <a:schemeClr val="bg2"/>
                </a:solidFill>
              </a:rPr>
              <a:t>Page </a:t>
            </a:r>
            <a:r>
              <a:rPr lang="en-US" sz="1600" b="1" dirty="0" err="1">
                <a:solidFill>
                  <a:schemeClr val="bg2"/>
                </a:solidFill>
              </a:rPr>
              <a:t>brisée</a:t>
            </a:r>
            <a:r>
              <a:rPr lang="en-US" sz="1600" b="1" dirty="0">
                <a:solidFill>
                  <a:schemeClr val="bg2"/>
                </a:solidFill>
              </a:rPr>
              <a:t>!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9CB67DB-FFD9-4896-AB32-985B92C6A192}"/>
              </a:ext>
            </a:extLst>
          </p:cNvPr>
          <p:cNvSpPr txBox="1"/>
          <p:nvPr/>
        </p:nvSpPr>
        <p:spPr>
          <a:xfrm>
            <a:off x="63227" y="3224480"/>
            <a:ext cx="7275576" cy="132343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CA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CA" sz="16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footer</a:t>
            </a:r>
            <a:r>
              <a:rPr lang="en-CA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CA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CA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CA" sz="16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CA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C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@Html.Copyright() |</a:t>
            </a:r>
            <a:r>
              <a:rPr lang="pt-BR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pt-BR" sz="16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pt-B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href</a:t>
            </a:r>
            <a:r>
              <a:rPr lang="pt-BR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="https://twitter.com/hplussport"</a:t>
            </a:r>
            <a:r>
              <a:rPr lang="pt-B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</a:t>
            </a:r>
            <a:r>
              <a:rPr lang="pt-BR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="_blank"&gt; </a:t>
            </a:r>
            <a:r>
              <a:rPr lang="pt-BR" sz="1600" b="1" dirty="0">
                <a:solidFill>
                  <a:srgbClr val="000000"/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pt-BR" sz="1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HPlusSport</a:t>
            </a:r>
            <a:r>
              <a:rPr lang="pt-BR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pt-BR" sz="16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pt-BR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CA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CA" sz="16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CA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CA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CA" sz="16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footer</a:t>
            </a:r>
            <a:r>
              <a:rPr lang="en-CA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CA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6745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2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 algn="l"/>
            <a:r>
              <a:rPr lang="en-US" sz="3200" dirty="0" err="1"/>
              <a:t>Problème</a:t>
            </a:r>
            <a:r>
              <a:rPr lang="en-US" sz="3200" dirty="0"/>
              <a:t>: </a:t>
            </a:r>
            <a:r>
              <a:rPr lang="en-US" sz="3200" dirty="0" err="1"/>
              <a:t>écrire</a:t>
            </a:r>
            <a:r>
              <a:rPr lang="en-US" sz="3200" dirty="0"/>
              <a:t> un </a:t>
            </a:r>
            <a:r>
              <a:rPr lang="en-US" sz="3200" dirty="0" err="1"/>
              <a:t>tagTwitter</a:t>
            </a:r>
            <a:r>
              <a:rPr lang="en-US" sz="3200" dirty="0"/>
              <a:t> </a:t>
            </a:r>
            <a:r>
              <a:rPr lang="en-US" sz="3200" dirty="0" err="1"/>
              <a:t>ou</a:t>
            </a:r>
            <a:r>
              <a:rPr lang="en-US" sz="3200" dirty="0"/>
              <a:t> </a:t>
            </a:r>
            <a:r>
              <a:rPr lang="en-US" sz="3200" dirty="0" err="1"/>
              <a:t>Courriel</a:t>
            </a:r>
            <a:r>
              <a:rPr lang="en-US" sz="3200" dirty="0"/>
              <a:t> dans View </a:t>
            </a:r>
            <a:r>
              <a:rPr lang="en-US" sz="3200" dirty="0">
                <a:solidFill>
                  <a:schemeClr val="accent5"/>
                </a:solidFill>
              </a:rPr>
              <a:t>@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4294967295"/>
          </p:nvPr>
        </p:nvSpPr>
        <p:spPr>
          <a:xfrm>
            <a:off x="0" y="1066800"/>
            <a:ext cx="8915400" cy="1371600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Le symbol </a:t>
            </a:r>
            <a:r>
              <a:rPr lang="en-US" sz="2800" dirty="0">
                <a:solidFill>
                  <a:schemeClr val="accent5"/>
                </a:solidFill>
              </a:rPr>
              <a:t>@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dans les pages Razor = Signification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spéciale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,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appelle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du code, Model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etc</a:t>
            </a:r>
            <a:endParaRPr lang="en-US" sz="2000" dirty="0">
              <a:solidFill>
                <a:schemeClr val="accent3">
                  <a:lumMod val="75000"/>
                </a:schemeClr>
              </a:solidFill>
            </a:endParaRPr>
          </a:p>
          <a:p>
            <a:pPr algn="l"/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Comment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écrire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un </a:t>
            </a:r>
            <a:r>
              <a:rPr lang="en-US" sz="2800" dirty="0">
                <a:solidFill>
                  <a:schemeClr val="accent5"/>
                </a:solidFill>
              </a:rPr>
              <a:t>@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hard-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codé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?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Doubler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le </a:t>
            </a:r>
            <a:r>
              <a:rPr lang="en-US" sz="2000" dirty="0">
                <a:solidFill>
                  <a:schemeClr val="accent5"/>
                </a:solidFill>
              </a:rPr>
              <a:t>@</a:t>
            </a:r>
            <a:endParaRPr lang="en-US" sz="2000" dirty="0">
              <a:solidFill>
                <a:schemeClr val="accent3">
                  <a:lumMod val="75000"/>
                </a:schemeClr>
              </a:solidFill>
            </a:endParaRPr>
          </a:p>
          <a:p>
            <a:pPr algn="l"/>
            <a:endParaRPr lang="en-US" sz="2000" dirty="0">
              <a:solidFill>
                <a:schemeClr val="accent3">
                  <a:lumMod val="75000"/>
                </a:schemeClr>
              </a:solidFill>
            </a:endParaRPr>
          </a:p>
          <a:p>
            <a:pPr algn="l"/>
            <a:endParaRPr lang="en-US" sz="2000" dirty="0">
              <a:solidFill>
                <a:schemeClr val="accent3">
                  <a:lumMod val="75000"/>
                </a:schemeClr>
              </a:solidFill>
            </a:endParaRP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29" name="construction_worker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600" y="2590800"/>
            <a:ext cx="2017561" cy="4181475"/>
          </a:xfrm>
          <a:prstGeom prst="rect">
            <a:avLst/>
          </a:prstGeom>
        </p:spPr>
      </p:pic>
      <p:sp>
        <p:nvSpPr>
          <p:cNvPr id="30" name="Rounded Rectangular Callout 29"/>
          <p:cNvSpPr/>
          <p:nvPr/>
        </p:nvSpPr>
        <p:spPr>
          <a:xfrm>
            <a:off x="7059168" y="1595628"/>
            <a:ext cx="1632947" cy="533400"/>
          </a:xfrm>
          <a:prstGeom prst="wedgeRoundRectCallout">
            <a:avLst>
              <a:gd name="adj1" fmla="val 12301"/>
              <a:gd name="adj2" fmla="val 226151"/>
              <a:gd name="adj3" fmla="val 16667"/>
            </a:avLst>
          </a:prstGeom>
          <a:gradFill>
            <a:gsLst>
              <a:gs pos="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75000"/>
                </a:schemeClr>
              </a:gs>
            </a:gsLst>
            <a:lin ang="5400000" scaled="0"/>
          </a:gra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600" b="1" dirty="0">
                <a:solidFill>
                  <a:schemeClr val="bg2"/>
                </a:solidFill>
              </a:rPr>
              <a:t>Bon à savoir!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9CB67DB-FFD9-4896-AB32-985B92C6A192}"/>
              </a:ext>
            </a:extLst>
          </p:cNvPr>
          <p:cNvSpPr txBox="1"/>
          <p:nvPr/>
        </p:nvSpPr>
        <p:spPr>
          <a:xfrm>
            <a:off x="63227" y="3224480"/>
            <a:ext cx="7275576" cy="132343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CA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CA" sz="16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footer</a:t>
            </a:r>
            <a:r>
              <a:rPr lang="en-CA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CA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CA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CA" sz="16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CA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C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@Html.Copyright() |</a:t>
            </a:r>
            <a:r>
              <a:rPr lang="pt-BR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pt-BR" sz="16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pt-B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href</a:t>
            </a:r>
            <a:r>
              <a:rPr lang="pt-BR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="https://twitter.com/hplussport"</a:t>
            </a:r>
            <a:r>
              <a:rPr lang="pt-B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</a:t>
            </a:r>
            <a:r>
              <a:rPr lang="pt-BR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="_blank"&gt; </a:t>
            </a:r>
            <a:r>
              <a:rPr lang="pt-BR" sz="1600" b="1" dirty="0">
                <a:solidFill>
                  <a:schemeClr val="accent3"/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@@</a:t>
            </a:r>
            <a:r>
              <a:rPr lang="pt-BR" sz="1600" dirty="0">
                <a:solidFill>
                  <a:srgbClr val="000000"/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HPlusSport</a:t>
            </a:r>
            <a:r>
              <a:rPr lang="pt-BR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pt-BR" sz="16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pt-BR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CA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CA" sz="16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CA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CA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CA" sz="16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footer</a:t>
            </a:r>
            <a:r>
              <a:rPr lang="en-CA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CA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2611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2C5DDB-6DA6-3B5E-3664-ECD1E3A0FF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dirty="0">
                <a:solidFill>
                  <a:schemeClr val="accent2"/>
                </a:solidFill>
              </a:rPr>
              <a:t>Charger les données des tables liées</a:t>
            </a:r>
          </a:p>
        </p:txBody>
      </p:sp>
      <p:graphicFrame>
        <p:nvGraphicFramePr>
          <p:cNvPr id="4" name="Diagramme 3">
            <a:extLst>
              <a:ext uri="{FF2B5EF4-FFF2-40B4-BE49-F238E27FC236}">
                <a16:creationId xmlns:a16="http://schemas.microsoft.com/office/drawing/2014/main" id="{F8047E38-C21F-C0D9-9EEE-F39C09DA7E3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6519985"/>
              </p:ext>
            </p:extLst>
          </p:nvPr>
        </p:nvGraphicFramePr>
        <p:xfrm>
          <a:off x="1524000" y="1397000"/>
          <a:ext cx="6858000" cy="4622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2845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F549A9-03EA-4325-B728-588D06A8AE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" y="76200"/>
            <a:ext cx="9067800" cy="762001"/>
          </a:xfrm>
        </p:spPr>
        <p:txBody>
          <a:bodyPr/>
          <a:lstStyle/>
          <a:p>
            <a:r>
              <a:rPr lang="fr-CA" dirty="0"/>
              <a:t>Activer le </a:t>
            </a:r>
            <a:r>
              <a:rPr lang="fr-CA" dirty="0" err="1"/>
              <a:t>LazyLoading</a:t>
            </a:r>
            <a:endParaRPr lang="fr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2555D65-5373-4B2E-B153-BE812DDAF4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" y="1143000"/>
            <a:ext cx="8991600" cy="5105400"/>
          </a:xfrm>
        </p:spPr>
        <p:txBody>
          <a:bodyPr/>
          <a:lstStyle/>
          <a:p>
            <a:pPr algn="l"/>
            <a:r>
              <a:rPr lang="fr-CA" dirty="0">
                <a:solidFill>
                  <a:schemeClr val="accent2"/>
                </a:solidFill>
              </a:rPr>
              <a:t>Par défaut, pour que les propriétés de navigation soient chargées, il faut faire un </a:t>
            </a:r>
            <a:r>
              <a:rPr lang="fr-CA" dirty="0" err="1">
                <a:solidFill>
                  <a:schemeClr val="accent2"/>
                </a:solidFill>
              </a:rPr>
              <a:t>Include</a:t>
            </a:r>
            <a:r>
              <a:rPr lang="fr-CA" dirty="0">
                <a:solidFill>
                  <a:schemeClr val="accent2"/>
                </a:solidFill>
              </a:rPr>
              <a:t>(…) Il est possible d’aller chercher ces entités à la demande via un Proxy.   </a:t>
            </a:r>
          </a:p>
          <a:p>
            <a:pPr algn="l"/>
            <a:r>
              <a:rPr lang="fr-CA" dirty="0">
                <a:solidFill>
                  <a:schemeClr val="accent2"/>
                </a:solidFill>
              </a:rPr>
              <a:t>Pour ce faire, il faut que les propriétés de navigation soient </a:t>
            </a:r>
            <a:r>
              <a:rPr lang="fr-CA" dirty="0" err="1">
                <a:solidFill>
                  <a:schemeClr val="accent2"/>
                </a:solidFill>
              </a:rPr>
              <a:t>virtual</a:t>
            </a:r>
            <a:r>
              <a:rPr lang="fr-CA" dirty="0">
                <a:solidFill>
                  <a:schemeClr val="accent2"/>
                </a:solidFill>
              </a:rPr>
              <a:t>, que vous installiez </a:t>
            </a:r>
            <a:r>
              <a:rPr lang="fr-CA" dirty="0" err="1">
                <a:solidFill>
                  <a:schemeClr val="accent2"/>
                </a:solidFill>
              </a:rPr>
              <a:t>Microsoft.EntityFrameworkCore.Proxies</a:t>
            </a:r>
            <a:r>
              <a:rPr lang="fr-CA" dirty="0">
                <a:solidFill>
                  <a:schemeClr val="accent2"/>
                </a:solidFill>
              </a:rPr>
              <a:t> et que vous le configurez…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189AB034-DE32-B9E2-6C5B-12926FBE4CBE}"/>
              </a:ext>
            </a:extLst>
          </p:cNvPr>
          <p:cNvSpPr txBox="1"/>
          <p:nvPr/>
        </p:nvSpPr>
        <p:spPr>
          <a:xfrm>
            <a:off x="190500" y="3714575"/>
            <a:ext cx="8839200" cy="11695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builder.Services.AddDbContext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ZombiePartyDbContext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&gt;(options =&gt; 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options.UseSqlServer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builder.Configuration.GetConnectionString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fr-CA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fr-CA" sz="14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DefaultConnection</a:t>
            </a:r>
            <a:r>
              <a:rPr lang="fr-CA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)).</a:t>
            </a:r>
            <a:r>
              <a:rPr lang="fr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UseLazyLoadingProxies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endParaRPr lang="fr-CA" sz="1400" dirty="0"/>
          </a:p>
        </p:txBody>
      </p:sp>
    </p:spTree>
    <p:extLst>
      <p:ext uri="{BB962C8B-B14F-4D97-AF65-F5344CB8AC3E}">
        <p14:creationId xmlns:p14="http://schemas.microsoft.com/office/powerpoint/2010/main" val="1709861903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ign">
            <a:extLst>
              <a:ext uri="{FF2B5EF4-FFF2-40B4-BE49-F238E27FC236}">
                <a16:creationId xmlns:a16="http://schemas.microsoft.com/office/drawing/2014/main" id="{5AF2EB08-842D-41BF-A31E-F8DDDFBC70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34" y="762000"/>
            <a:ext cx="7851531" cy="6379368"/>
          </a:xfrm>
          <a:prstGeom prst="rect">
            <a:avLst/>
          </a:prstGeom>
        </p:spPr>
      </p:pic>
      <p:sp>
        <p:nvSpPr>
          <p:cNvPr id="3" name="Subtitle 8">
            <a:extLst>
              <a:ext uri="{FF2B5EF4-FFF2-40B4-BE49-F238E27FC236}">
                <a16:creationId xmlns:a16="http://schemas.microsoft.com/office/drawing/2014/main" id="{76A17B81-1075-47E1-BCD8-37F35F8C15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endParaRPr lang="en-US" sz="4000" b="1" dirty="0">
              <a:solidFill>
                <a:schemeClr val="accent2"/>
              </a:solidFill>
            </a:endParaRPr>
          </a:p>
          <a:p>
            <a:pPr algn="ctr"/>
            <a:r>
              <a:rPr lang="en-US" sz="4000" b="1" dirty="0">
                <a:solidFill>
                  <a:schemeClr val="accent2"/>
                </a:solidFill>
              </a:rPr>
              <a:t>Partial View</a:t>
            </a:r>
          </a:p>
          <a:p>
            <a:pPr algn="ctr"/>
            <a:r>
              <a:rPr lang="en-US" sz="2800" b="1" dirty="0">
                <a:solidFill>
                  <a:schemeClr val="tx1"/>
                </a:solidFill>
              </a:rPr>
              <a:t>Portion </a:t>
            </a:r>
            <a:r>
              <a:rPr lang="en-US" sz="2800" b="1" dirty="0" err="1">
                <a:solidFill>
                  <a:schemeClr val="tx1"/>
                </a:solidFill>
              </a:rPr>
              <a:t>réutilisable</a:t>
            </a:r>
            <a:endParaRPr lang="en-US" sz="2800" b="1" dirty="0">
              <a:solidFill>
                <a:schemeClr val="tx1"/>
              </a:solidFill>
            </a:endParaRPr>
          </a:p>
          <a:p>
            <a:pPr algn="ctr"/>
            <a:endParaRPr lang="en-US" sz="2800" b="1" dirty="0">
              <a:solidFill>
                <a:schemeClr val="tx1"/>
              </a:solidFill>
            </a:endParaRPr>
          </a:p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2133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76200" y="76200"/>
            <a:ext cx="9067800" cy="762001"/>
          </a:xfrm>
        </p:spPr>
        <p:txBody>
          <a:bodyPr>
            <a:normAutofit/>
          </a:bodyPr>
          <a:lstStyle/>
          <a:p>
            <a:r>
              <a:rPr lang="en-US" dirty="0"/>
              <a:t>Partial Views</a:t>
            </a:r>
          </a:p>
        </p:txBody>
      </p:sp>
      <p:sp>
        <p:nvSpPr>
          <p:cNvPr id="24" name="Subtitle 23"/>
          <p:cNvSpPr>
            <a:spLocks noGrp="1"/>
          </p:cNvSpPr>
          <p:nvPr>
            <p:ph type="subTitle" idx="1"/>
          </p:nvPr>
        </p:nvSpPr>
        <p:spPr>
          <a:xfrm>
            <a:off x="76200" y="1143000"/>
            <a:ext cx="8991600" cy="5105400"/>
          </a:xfrm>
        </p:spPr>
        <p:txBody>
          <a:bodyPr/>
          <a:lstStyle/>
          <a:p>
            <a:r>
              <a:rPr lang="en-US" dirty="0" err="1"/>
              <a:t>peut</a:t>
            </a:r>
            <a:r>
              <a:rPr lang="en-US" dirty="0"/>
              <a:t> </a:t>
            </a:r>
            <a:r>
              <a:rPr lang="en-US" dirty="0" err="1"/>
              <a:t>être</a:t>
            </a:r>
            <a:r>
              <a:rPr lang="en-US" dirty="0"/>
              <a:t> </a:t>
            </a:r>
            <a:r>
              <a:rPr lang="en-US" dirty="0" err="1"/>
              <a:t>réutilisée</a:t>
            </a:r>
            <a:endParaRPr lang="en-US" dirty="0"/>
          </a:p>
          <a:p>
            <a:r>
              <a:rPr lang="en-US" dirty="0" err="1"/>
              <a:t>Peut</a:t>
            </a:r>
            <a:r>
              <a:rPr lang="en-US" dirty="0"/>
              <a:t> </a:t>
            </a:r>
            <a:r>
              <a:rPr lang="en-US" dirty="0" err="1"/>
              <a:t>être</a:t>
            </a:r>
            <a:r>
              <a:rPr lang="en-US" dirty="0"/>
              <a:t> </a:t>
            </a:r>
            <a:r>
              <a:rPr lang="en-US" dirty="0" err="1"/>
              <a:t>ré-insérée</a:t>
            </a:r>
            <a:r>
              <a:rPr lang="en-US" dirty="0"/>
              <a:t> dans une </a:t>
            </a:r>
            <a:r>
              <a:rPr lang="en-US" dirty="0" err="1"/>
              <a:t>autre</a:t>
            </a:r>
            <a:r>
              <a:rPr lang="en-US" dirty="0"/>
              <a:t> view, 1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plusieurs</a:t>
            </a:r>
            <a:r>
              <a:rPr lang="en-US" dirty="0"/>
              <a:t> </a:t>
            </a:r>
            <a:r>
              <a:rPr lang="en-US" dirty="0" err="1"/>
              <a:t>fois</a:t>
            </a:r>
            <a:endParaRPr lang="en-US" dirty="0"/>
          </a:p>
          <a:p>
            <a:r>
              <a:rPr lang="en-US" dirty="0" err="1"/>
              <a:t>Permet</a:t>
            </a:r>
            <a:r>
              <a:rPr lang="en-US" dirty="0"/>
              <a:t> de </a:t>
            </a:r>
            <a:r>
              <a:rPr lang="en-US" dirty="0" err="1"/>
              <a:t>fractionner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plus petits </a:t>
            </a:r>
            <a:r>
              <a:rPr lang="en-US" dirty="0" err="1"/>
              <a:t>composants</a:t>
            </a:r>
            <a:endParaRPr lang="en-US" dirty="0"/>
          </a:p>
          <a:p>
            <a:r>
              <a:rPr lang="en-US" dirty="0" err="1"/>
              <a:t>Réduit</a:t>
            </a:r>
            <a:r>
              <a:rPr lang="en-US" dirty="0"/>
              <a:t> la duplication</a:t>
            </a:r>
          </a:p>
          <a:p>
            <a:r>
              <a:rPr lang="en-US" dirty="0" err="1"/>
              <a:t>N'a</a:t>
            </a:r>
            <a:r>
              <a:rPr lang="en-US" dirty="0"/>
              <a:t> pas de layout </a:t>
            </a:r>
            <a:r>
              <a:rPr lang="en-US" dirty="0" err="1"/>
              <a:t>spécifique</a:t>
            </a:r>
            <a:r>
              <a:rPr lang="en-US" dirty="0"/>
              <a:t>: </a:t>
            </a:r>
            <a:r>
              <a:rPr lang="en-US" dirty="0" err="1"/>
              <a:t>prend</a:t>
            </a:r>
            <a:r>
              <a:rPr lang="en-US" dirty="0"/>
              <a:t> </a:t>
            </a:r>
            <a:r>
              <a:rPr lang="en-US" dirty="0" err="1"/>
              <a:t>celui</a:t>
            </a:r>
            <a:r>
              <a:rPr lang="en-US" dirty="0"/>
              <a:t> de la View parent</a:t>
            </a:r>
          </a:p>
          <a:p>
            <a:endParaRPr lang="en-US" dirty="0"/>
          </a:p>
        </p:txBody>
      </p:sp>
      <p:pic>
        <p:nvPicPr>
          <p:cNvPr id="6" name="gears hat">
            <a:extLst>
              <a:ext uri="{FF2B5EF4-FFF2-40B4-BE49-F238E27FC236}">
                <a16:creationId xmlns:a16="http://schemas.microsoft.com/office/drawing/2014/main" id="{194EF11B-C28D-452F-8100-B411517C25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1555" y="4038600"/>
            <a:ext cx="3611165" cy="2708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878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/>
              <a:t>Partial View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Portion de view </a:t>
            </a:r>
            <a:r>
              <a:rPr lang="en-US" sz="2000" b="1" dirty="0" err="1">
                <a:solidFill>
                  <a:schemeClr val="tx2">
                    <a:lumMod val="75000"/>
                  </a:schemeClr>
                </a:solidFill>
              </a:rPr>
              <a:t>ré-utilisable</a:t>
            </a:r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  <a:p>
            <a:pPr marL="1257300" lvl="2" indent="-342900" algn="l">
              <a:buBlip>
                <a:blip r:embed="rId3"/>
              </a:buBlip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Navigation bar</a:t>
            </a:r>
          </a:p>
          <a:p>
            <a:pPr marL="1257300" lvl="2" indent="-342900" algn="l">
              <a:buBlip>
                <a:blip r:embed="rId3"/>
              </a:buBlip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Section boutons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</a:rPr>
              <a:t>répétitifs</a:t>
            </a: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pPr marL="1257300" lvl="2" indent="-342900" algn="l">
              <a:buBlip>
                <a:blip r:embed="rId3"/>
              </a:buBlip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Section news</a:t>
            </a:r>
          </a:p>
          <a:p>
            <a:pPr marL="1257300" lvl="2" indent="-342900" algn="l">
              <a:buBlip>
                <a:blip r:embed="rId3"/>
              </a:buBlip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Etc.</a:t>
            </a:r>
          </a:p>
          <a:p>
            <a:pPr algn="l"/>
            <a:r>
              <a:rPr lang="en-US" sz="2000" b="1" dirty="0" err="1">
                <a:solidFill>
                  <a:schemeClr val="tx2">
                    <a:lumMod val="75000"/>
                  </a:schemeClr>
                </a:solidFill>
              </a:rPr>
              <a:t>Avantages</a:t>
            </a:r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:</a:t>
            </a:r>
          </a:p>
          <a:p>
            <a:pPr marL="1257300" lvl="2" indent="-342900" algn="l">
              <a:buBlip>
                <a:blip r:embed="rId3"/>
              </a:buBlip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Plus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</a:rPr>
              <a:t>rapide</a:t>
            </a: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pPr marL="1257300" lvl="2" indent="-342900" algn="l">
              <a:buBlip>
                <a:blip r:embed="rId3"/>
              </a:buBlip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Plus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</a:rPr>
              <a:t>uniforme</a:t>
            </a: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pPr marL="1257300" lvl="2" indent="-342900" algn="l">
              <a:buBlip>
                <a:blip r:embed="rId3"/>
              </a:buBlip>
            </a:pP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dirty="0"/>
          </a:p>
        </p:txBody>
      </p:sp>
      <p:pic>
        <p:nvPicPr>
          <p:cNvPr id="8" name="plan">
            <a:extLst>
              <a:ext uri="{FF2B5EF4-FFF2-40B4-BE49-F238E27FC236}">
                <a16:creationId xmlns:a16="http://schemas.microsoft.com/office/drawing/2014/main" id="{8120028F-C27C-4D5A-BCE9-76C9F2ECE5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2146676"/>
            <a:ext cx="4912886" cy="3990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481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 algn="l"/>
            <a:r>
              <a:rPr lang="en-US" b="1" dirty="0"/>
              <a:t>Partial View: </a:t>
            </a:r>
            <a:r>
              <a:rPr lang="en-US" b="1" dirty="0" err="1"/>
              <a:t>Exemple</a:t>
            </a:r>
            <a:endParaRPr lang="en-US" b="1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4294967295"/>
          </p:nvPr>
        </p:nvSpPr>
        <p:spPr>
          <a:xfrm>
            <a:off x="0" y="1066800"/>
            <a:ext cx="9280525" cy="5219700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View: Main</a:t>
            </a:r>
          </a:p>
          <a:p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pPr algn="l"/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Partial View: boutons Update et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</a:rPr>
              <a:t>BackToList</a:t>
            </a: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A41B1A9-9D8A-4982-A0EF-AB3BB9B9C7D9}"/>
              </a:ext>
            </a:extLst>
          </p:cNvPr>
          <p:cNvSpPr/>
          <p:nvPr/>
        </p:nvSpPr>
        <p:spPr>
          <a:xfrm>
            <a:off x="98725" y="3886200"/>
            <a:ext cx="8969075" cy="224676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@model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CA" sz="14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="row"&gt;</a:t>
            </a:r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CA" sz="14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="col"&gt;</a:t>
            </a:r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800000"/>
                </a:solidFill>
                <a:latin typeface="Consolas" panose="020B0609020204030204" pitchFamily="49" charset="0"/>
              </a:rPr>
              <a:t>button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type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="submit"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btn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btn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-primary form-control"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800080"/>
                </a:solidFill>
                <a:latin typeface="Consolas" panose="020B0609020204030204" pitchFamily="49" charset="0"/>
              </a:rPr>
              <a:t>asp-route-id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@Model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"&gt;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Update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1400" dirty="0">
                <a:solidFill>
                  <a:srgbClr val="800000"/>
                </a:solidFill>
                <a:latin typeface="Consolas" panose="020B0609020204030204" pitchFamily="49" charset="0"/>
              </a:rPr>
              <a:t>button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CA" sz="14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CA" sz="14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="col"&gt;</a:t>
            </a:r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800080"/>
                </a:solidFill>
                <a:latin typeface="Consolas" panose="020B0609020204030204" pitchFamily="49" charset="0"/>
              </a:rPr>
              <a:t>asp-action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="Index"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btn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btn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-success form-control"&gt;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Back to List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1400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CA" sz="14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CA" sz="14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CA" sz="1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E3F009C-7C47-48C2-8633-C4D3E467C2A2}"/>
              </a:ext>
            </a:extLst>
          </p:cNvPr>
          <p:cNvSpPr/>
          <p:nvPr/>
        </p:nvSpPr>
        <p:spPr>
          <a:xfrm>
            <a:off x="92863" y="1447800"/>
            <a:ext cx="8969074" cy="160043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CA" sz="14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="form-group row"&gt;</a:t>
            </a:r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CA" sz="14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="col-8 offset-4"&gt;</a:t>
            </a:r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@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Model.Id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!= 0) {</a:t>
            </a:r>
          </a:p>
          <a:p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it-IT" sz="1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400" b="1" dirty="0">
                <a:solidFill>
                  <a:srgbClr val="800080"/>
                </a:solidFill>
                <a:latin typeface="Consolas" panose="020B0609020204030204" pitchFamily="49" charset="0"/>
              </a:rPr>
              <a:t>partial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400" b="1" dirty="0">
                <a:solidFill>
                  <a:srgbClr val="800080"/>
                </a:solidFill>
                <a:latin typeface="Consolas" panose="020B0609020204030204" pitchFamily="49" charset="0"/>
              </a:rPr>
              <a:t>name</a:t>
            </a:r>
            <a:r>
              <a:rPr lang="it-IT" sz="1400" dirty="0">
                <a:solidFill>
                  <a:srgbClr val="0000FF"/>
                </a:solidFill>
                <a:latin typeface="Consolas" panose="020B0609020204030204" pitchFamily="49" charset="0"/>
              </a:rPr>
              <a:t>="_EditAndBackToListButton"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400" b="1" dirty="0">
                <a:solidFill>
                  <a:srgbClr val="800080"/>
                </a:solidFill>
                <a:latin typeface="Consolas" panose="020B0609020204030204" pitchFamily="49" charset="0"/>
              </a:rPr>
              <a:t>model</a:t>
            </a:r>
            <a:r>
              <a:rPr lang="it-IT" sz="14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Model.Id</a:t>
            </a:r>
            <a:r>
              <a:rPr lang="it-IT" sz="14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00FF"/>
                </a:solidFill>
                <a:latin typeface="Consolas" panose="020B0609020204030204" pitchFamily="49" charset="0"/>
              </a:rPr>
              <a:t>/&gt;</a:t>
            </a:r>
            <a:endParaRPr lang="it-IT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}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CA" sz="1400" b="1" dirty="0">
                <a:solidFill>
                  <a:srgbClr val="800080"/>
                </a:solidFill>
                <a:latin typeface="Consolas" panose="020B0609020204030204" pitchFamily="49" charset="0"/>
              </a:rPr>
              <a:t>partial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b="1" dirty="0">
                <a:solidFill>
                  <a:srgbClr val="800080"/>
                </a:solidFill>
                <a:latin typeface="Consolas" panose="020B0609020204030204" pitchFamily="49" charset="0"/>
              </a:rPr>
              <a:t>name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="_</a:t>
            </a:r>
            <a:r>
              <a:rPr lang="en-CA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CreateAndBackToListButton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/&gt;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}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CA" sz="14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CA" sz="1400" dirty="0"/>
          </a:p>
        </p:txBody>
      </p:sp>
    </p:spTree>
    <p:extLst>
      <p:ext uri="{BB962C8B-B14F-4D97-AF65-F5344CB8AC3E}">
        <p14:creationId xmlns:p14="http://schemas.microsoft.com/office/powerpoint/2010/main" val="1819319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B36962-36A8-40AC-8ADF-B8033FD786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dirty="0"/>
              <a:t>Partial </a:t>
            </a:r>
            <a:r>
              <a:rPr lang="fr-CA" dirty="0" err="1"/>
              <a:t>View</a:t>
            </a:r>
            <a:r>
              <a:rPr lang="fr-CA" dirty="0"/>
              <a:t> a aussi un modèle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4922FF7-741B-4709-A1A8-1EC8D9A81C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fr-CA" dirty="0">
                <a:solidFill>
                  <a:schemeClr val="tx1"/>
                </a:solidFill>
              </a:rPr>
              <a:t>Une vue partielle, tout comme une vue normale a aussi un modèle.</a:t>
            </a:r>
          </a:p>
          <a:p>
            <a:pPr algn="l"/>
            <a:r>
              <a:rPr lang="fr-CA" dirty="0">
                <a:solidFill>
                  <a:schemeClr val="tx1"/>
                </a:solidFill>
              </a:rPr>
              <a:t>On le passe en paramètre. Ci-dessous, le modèle est un entier.</a:t>
            </a:r>
          </a:p>
          <a:p>
            <a:pPr algn="l"/>
            <a:endParaRPr lang="fr-CA" dirty="0">
              <a:solidFill>
                <a:schemeClr val="tx1"/>
              </a:solidFill>
            </a:endParaRPr>
          </a:p>
          <a:p>
            <a:pPr algn="l"/>
            <a:endParaRPr lang="fr-CA" dirty="0">
              <a:solidFill>
                <a:schemeClr val="tx1"/>
              </a:solidFill>
            </a:endParaRPr>
          </a:p>
          <a:p>
            <a:pPr algn="l"/>
            <a:r>
              <a:rPr lang="fr-CA" dirty="0">
                <a:solidFill>
                  <a:schemeClr val="tx1"/>
                </a:solidFill>
              </a:rPr>
              <a:t>Le modèle devient donc un entier dans la vue partielle :</a:t>
            </a:r>
          </a:p>
          <a:p>
            <a:pPr algn="l"/>
            <a:endParaRPr lang="fr-CA" dirty="0">
              <a:solidFill>
                <a:schemeClr val="tx1"/>
              </a:solidFill>
            </a:endParaRPr>
          </a:p>
          <a:p>
            <a:pPr algn="l"/>
            <a:endParaRPr lang="fr-CA" dirty="0">
              <a:solidFill>
                <a:schemeClr val="tx1"/>
              </a:solidFill>
            </a:endParaRPr>
          </a:p>
          <a:p>
            <a:pPr algn="l"/>
            <a:endParaRPr lang="fr-CA" dirty="0">
              <a:solidFill>
                <a:schemeClr val="tx1"/>
              </a:solidFill>
            </a:endParaRPr>
          </a:p>
          <a:p>
            <a:pPr algn="l"/>
            <a:endParaRPr lang="fr-CA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67FBE3-6DAF-4DAD-A583-7377366060E0}"/>
              </a:ext>
            </a:extLst>
          </p:cNvPr>
          <p:cNvSpPr/>
          <p:nvPr/>
        </p:nvSpPr>
        <p:spPr>
          <a:xfrm>
            <a:off x="228600" y="2533848"/>
            <a:ext cx="8969074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it-IT" sz="1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400" b="1" dirty="0">
                <a:solidFill>
                  <a:srgbClr val="800080"/>
                </a:solidFill>
                <a:latin typeface="Consolas" panose="020B0609020204030204" pitchFamily="49" charset="0"/>
              </a:rPr>
              <a:t>partial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400" b="1" dirty="0">
                <a:solidFill>
                  <a:srgbClr val="800080"/>
                </a:solidFill>
                <a:latin typeface="Consolas" panose="020B0609020204030204" pitchFamily="49" charset="0"/>
              </a:rPr>
              <a:t>name</a:t>
            </a:r>
            <a:r>
              <a:rPr lang="it-IT" sz="1400" dirty="0">
                <a:solidFill>
                  <a:srgbClr val="0000FF"/>
                </a:solidFill>
                <a:latin typeface="Consolas" panose="020B0609020204030204" pitchFamily="49" charset="0"/>
              </a:rPr>
              <a:t>="_EditAndBackToListButton"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400" b="1" dirty="0">
                <a:solidFill>
                  <a:srgbClr val="800080"/>
                </a:solidFill>
                <a:latin typeface="Consolas" panose="020B0609020204030204" pitchFamily="49" charset="0"/>
              </a:rPr>
              <a:t>model</a:t>
            </a:r>
            <a:r>
              <a:rPr lang="it-IT" sz="14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it-IT" sz="14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Model.Id</a:t>
            </a:r>
            <a:r>
              <a:rPr lang="it-IT" sz="14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00FF"/>
                </a:solidFill>
                <a:latin typeface="Consolas" panose="020B0609020204030204" pitchFamily="49" charset="0"/>
              </a:rPr>
              <a:t>/&gt;</a:t>
            </a:r>
            <a:endParaRPr lang="it-IT" sz="14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61735DC-C55A-49B1-AAD7-7722EE4EDDB3}"/>
              </a:ext>
            </a:extLst>
          </p:cNvPr>
          <p:cNvSpPr/>
          <p:nvPr/>
        </p:nvSpPr>
        <p:spPr>
          <a:xfrm>
            <a:off x="98725" y="3886200"/>
            <a:ext cx="8969075" cy="95410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sz="14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@model </a:t>
            </a:r>
            <a:r>
              <a:rPr lang="en-CA" sz="1400" dirty="0">
                <a:solidFill>
                  <a:srgbClr val="0000FF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int</a:t>
            </a:r>
            <a:endParaRPr lang="en-CA" sz="1400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</a:endParaRPr>
          </a:p>
          <a:p>
            <a:endParaRPr lang="en-US" sz="14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800000"/>
                </a:solidFill>
                <a:latin typeface="Consolas" panose="020B0609020204030204" pitchFamily="49" charset="0"/>
              </a:rPr>
              <a:t>button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type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="submit"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800080"/>
                </a:solidFill>
                <a:latin typeface="Consolas" panose="020B0609020204030204" pitchFamily="49" charset="0"/>
              </a:rPr>
              <a:t>asp-route-id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en-US" sz="14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@Model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"&gt;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Update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1400" dirty="0">
                <a:solidFill>
                  <a:srgbClr val="800000"/>
                </a:solidFill>
                <a:latin typeface="Consolas" panose="020B0609020204030204" pitchFamily="49" charset="0"/>
              </a:rPr>
              <a:t>button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endParaRPr lang="en-CA" sz="1400" dirty="0"/>
          </a:p>
        </p:txBody>
      </p:sp>
    </p:spTree>
    <p:extLst>
      <p:ext uri="{BB962C8B-B14F-4D97-AF65-F5344CB8AC3E}">
        <p14:creationId xmlns:p14="http://schemas.microsoft.com/office/powerpoint/2010/main" val="3766446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ign">
            <a:extLst>
              <a:ext uri="{FF2B5EF4-FFF2-40B4-BE49-F238E27FC236}">
                <a16:creationId xmlns:a16="http://schemas.microsoft.com/office/drawing/2014/main" id="{5AF2EB08-842D-41BF-A31E-F8DDDFBC70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33" y="783432"/>
            <a:ext cx="7851531" cy="6379368"/>
          </a:xfrm>
          <a:prstGeom prst="rect">
            <a:avLst/>
          </a:prstGeom>
        </p:spPr>
      </p:pic>
      <p:sp>
        <p:nvSpPr>
          <p:cNvPr id="3" name="Subtitle 8">
            <a:extLst>
              <a:ext uri="{FF2B5EF4-FFF2-40B4-BE49-F238E27FC236}">
                <a16:creationId xmlns:a16="http://schemas.microsoft.com/office/drawing/2014/main" id="{76A17B81-1075-47E1-BCD8-37F35F8C15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99" y="1600200"/>
            <a:ext cx="8991600" cy="510540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accent2"/>
                </a:solidFill>
              </a:rPr>
              <a:t>View Model</a:t>
            </a:r>
          </a:p>
          <a:p>
            <a:pPr algn="ctr"/>
            <a:r>
              <a:rPr lang="en-US" sz="4000" b="1" dirty="0">
                <a:solidFill>
                  <a:schemeClr val="accent2"/>
                </a:solidFill>
              </a:rPr>
              <a:t>(rappel)</a:t>
            </a:r>
          </a:p>
          <a:p>
            <a:pPr algn="ctr"/>
            <a:r>
              <a:rPr lang="en-US" sz="2800" b="1" dirty="0" err="1">
                <a:solidFill>
                  <a:schemeClr val="tx1"/>
                </a:solidFill>
              </a:rPr>
              <a:t>Plusieurs</a:t>
            </a:r>
            <a:r>
              <a:rPr lang="en-US" sz="2800" b="1" dirty="0">
                <a:solidFill>
                  <a:schemeClr val="tx1"/>
                </a:solidFill>
              </a:rPr>
              <a:t> models</a:t>
            </a:r>
          </a:p>
          <a:p>
            <a:pPr algn="ctr"/>
            <a:r>
              <a:rPr lang="en-US" sz="2800" b="1" dirty="0">
                <a:solidFill>
                  <a:schemeClr val="tx1"/>
                </a:solidFill>
              </a:rPr>
              <a:t>Validation </a:t>
            </a:r>
            <a:r>
              <a:rPr lang="en-US" sz="2800" b="1" dirty="0" err="1">
                <a:solidFill>
                  <a:schemeClr val="tx1"/>
                </a:solidFill>
              </a:rPr>
              <a:t>spécifique</a:t>
            </a:r>
            <a:endParaRPr lang="en-US" sz="2800" b="1" dirty="0">
              <a:solidFill>
                <a:schemeClr val="tx1"/>
              </a:solidFill>
            </a:endParaRPr>
          </a:p>
          <a:p>
            <a:pPr algn="ctr"/>
            <a:endParaRPr lang="en-US" sz="2800" b="1" dirty="0">
              <a:solidFill>
                <a:schemeClr val="tx1"/>
              </a:solidFill>
            </a:endParaRPr>
          </a:p>
          <a:p>
            <a:pPr algn="ctr"/>
            <a:endParaRPr lang="en-US" sz="2800" b="1" dirty="0">
              <a:solidFill>
                <a:schemeClr val="tx1"/>
              </a:solidFill>
            </a:endParaRPr>
          </a:p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0673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34EFD42E-FB7D-BF11-6A7E-776AD94766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b="1" dirty="0"/>
              <a:t>Patron Model </a:t>
            </a:r>
            <a:r>
              <a:rPr lang="fr-CA" b="1" dirty="0" err="1"/>
              <a:t>View</a:t>
            </a:r>
            <a:r>
              <a:rPr lang="fr-CA" b="1" dirty="0"/>
              <a:t> - </a:t>
            </a:r>
            <a:r>
              <a:rPr lang="fr-CA" b="1" dirty="0" err="1"/>
              <a:t>ViewModel</a:t>
            </a:r>
            <a:endParaRPr lang="fr-CA" b="1" dirty="0"/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3C8E9362-4B2C-4838-AA05-D81C191C10A5}"/>
              </a:ext>
            </a:extLst>
          </p:cNvPr>
          <p:cNvSpPr/>
          <p:nvPr/>
        </p:nvSpPr>
        <p:spPr>
          <a:xfrm>
            <a:off x="4367213" y="1466850"/>
            <a:ext cx="2286000" cy="83820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 err="1"/>
              <a:t>View</a:t>
            </a:r>
            <a:endParaRPr lang="en-CA" dirty="0"/>
          </a:p>
        </p:txBody>
      </p:sp>
      <p:pic>
        <p:nvPicPr>
          <p:cNvPr id="7" name="Image 6" descr="Une image contenant texte, équipement électronique, ordinateur, portable">
            <a:extLst>
              <a:ext uri="{FF2B5EF4-FFF2-40B4-BE49-F238E27FC236}">
                <a16:creationId xmlns:a16="http://schemas.microsoft.com/office/drawing/2014/main" id="{83590F82-F774-4BE0-BC87-F3DDA1E7CF0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66800" y="1295400"/>
            <a:ext cx="1458659" cy="118110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7356A804-CF2C-435A-B3DD-3299AB09F265}"/>
              </a:ext>
            </a:extLst>
          </p:cNvPr>
          <p:cNvSpPr txBox="1"/>
          <p:nvPr/>
        </p:nvSpPr>
        <p:spPr>
          <a:xfrm>
            <a:off x="453617" y="6038850"/>
            <a:ext cx="705802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900">
                <a:hlinkClick r:id="rId3" tooltip="http://www.tice-education.fr/index.php/component/tags/tag/832-sciences-du-numerique"/>
              </a:rPr>
              <a:t>Cette photo</a:t>
            </a:r>
            <a:r>
              <a:rPr lang="en-CA" sz="900"/>
              <a:t> par Auteur inconnu est soumise à la licence </a:t>
            </a:r>
            <a:r>
              <a:rPr lang="en-CA" sz="900">
                <a:hlinkClick r:id="rId4" tooltip="https://creativecommons.org/licenses/by-nc-sa/3.0/"/>
              </a:rPr>
              <a:t>CC BY-SA-NC</a:t>
            </a:r>
            <a:endParaRPr lang="en-CA" sz="900"/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72466958-CED6-4D02-AAB2-1E0EC28CC48A}"/>
              </a:ext>
            </a:extLst>
          </p:cNvPr>
          <p:cNvSpPr/>
          <p:nvPr/>
        </p:nvSpPr>
        <p:spPr>
          <a:xfrm>
            <a:off x="4367213" y="3159443"/>
            <a:ext cx="2286000" cy="83820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 err="1"/>
              <a:t>ViewModel</a:t>
            </a:r>
            <a:endParaRPr lang="en-CA" dirty="0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374CD065-8390-483A-AD88-B7E1D13001F2}"/>
              </a:ext>
            </a:extLst>
          </p:cNvPr>
          <p:cNvSpPr/>
          <p:nvPr/>
        </p:nvSpPr>
        <p:spPr>
          <a:xfrm>
            <a:off x="4367213" y="4852035"/>
            <a:ext cx="2286000" cy="83820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Model</a:t>
            </a:r>
            <a:endParaRPr lang="en-CA" dirty="0"/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18AD67C5-7867-4175-9FC2-666814219013}"/>
              </a:ext>
            </a:extLst>
          </p:cNvPr>
          <p:cNvCxnSpPr>
            <a:stCxn id="7" idx="3"/>
            <a:endCxn id="3" idx="1"/>
          </p:cNvCxnSpPr>
          <p:nvPr/>
        </p:nvCxnSpPr>
        <p:spPr>
          <a:xfrm>
            <a:off x="2525459" y="1885950"/>
            <a:ext cx="1841754" cy="0"/>
          </a:xfrm>
          <a:prstGeom prst="straightConnector1">
            <a:avLst/>
          </a:prstGeom>
          <a:ln w="28575">
            <a:solidFill>
              <a:schemeClr val="tx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1FCED09E-9028-414B-B685-549CB9E89B2E}"/>
              </a:ext>
            </a:extLst>
          </p:cNvPr>
          <p:cNvCxnSpPr>
            <a:cxnSpLocks/>
            <a:stCxn id="3" idx="2"/>
            <a:endCxn id="9" idx="0"/>
          </p:cNvCxnSpPr>
          <p:nvPr/>
        </p:nvCxnSpPr>
        <p:spPr>
          <a:xfrm>
            <a:off x="5510213" y="2305050"/>
            <a:ext cx="0" cy="854393"/>
          </a:xfrm>
          <a:prstGeom prst="straightConnector1">
            <a:avLst/>
          </a:prstGeom>
          <a:ln w="28575">
            <a:solidFill>
              <a:schemeClr val="tx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7C764FFA-0792-4B6E-BC0C-A65001B32541}"/>
              </a:ext>
            </a:extLst>
          </p:cNvPr>
          <p:cNvCxnSpPr>
            <a:cxnSpLocks/>
          </p:cNvCxnSpPr>
          <p:nvPr/>
        </p:nvCxnSpPr>
        <p:spPr>
          <a:xfrm>
            <a:off x="5516309" y="3997643"/>
            <a:ext cx="0" cy="854393"/>
          </a:xfrm>
          <a:prstGeom prst="straightConnector1">
            <a:avLst/>
          </a:prstGeom>
          <a:ln w="28575">
            <a:solidFill>
              <a:schemeClr val="tx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570814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3W6">
  <a:themeElements>
    <a:clrScheme name="Rétrospectiv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ème3W6" id="{F69D0B2F-08B9-4D3E-A838-D2E93D41D102}" vid="{7691A1E2-80FB-451B-BE91-75E02851D2D6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Thème3W6</Template>
  <TotalTime>7897</TotalTime>
  <Words>2274</Words>
  <Application>Microsoft Office PowerPoint</Application>
  <PresentationFormat>Affichage à l'écran (4:3)</PresentationFormat>
  <Paragraphs>349</Paragraphs>
  <Slides>27</Slides>
  <Notes>12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27</vt:i4>
      </vt:variant>
    </vt:vector>
  </HeadingPairs>
  <TitlesOfParts>
    <vt:vector size="28" baseType="lpstr">
      <vt:lpstr>Thème3W6</vt:lpstr>
      <vt:lpstr>Programmation Web Transactionnelle</vt:lpstr>
      <vt:lpstr>Vue, Vue partielle, VM… Pourquoi toutes ces vues?</vt:lpstr>
      <vt:lpstr>Présentation PowerPoint</vt:lpstr>
      <vt:lpstr>Partial Views</vt:lpstr>
      <vt:lpstr>Partial View</vt:lpstr>
      <vt:lpstr>Partial View: Exemple</vt:lpstr>
      <vt:lpstr>Partial View a aussi un modèle</vt:lpstr>
      <vt:lpstr>Présentation PowerPoint</vt:lpstr>
      <vt:lpstr>Patron Model View - ViewModel</vt:lpstr>
      <vt:lpstr>View Models</vt:lpstr>
      <vt:lpstr>View Models</vt:lpstr>
      <vt:lpstr>Créer un View Model pour…</vt:lpstr>
      <vt:lpstr>Bonnes pratiques</vt:lpstr>
      <vt:lpstr>View Model Exemple :</vt:lpstr>
      <vt:lpstr>View Model Exemple : Classe principale et classes liées</vt:lpstr>
      <vt:lpstr>View Model Exemple : Classe principale et classes liées</vt:lpstr>
      <vt:lpstr>View Model Exemple :</vt:lpstr>
      <vt:lpstr>View Model Exemple : Master-Details</vt:lpstr>
      <vt:lpstr>View Model Exemple</vt:lpstr>
      <vt:lpstr>View Model Exemple : Plusieurs listes</vt:lpstr>
      <vt:lpstr>View Model Exemple : Plusieurs listes</vt:lpstr>
      <vt:lpstr>View Model Exemple : Plusieurs listes</vt:lpstr>
      <vt:lpstr>View Model Exemple : Plusieurs listes</vt:lpstr>
      <vt:lpstr>Problème: écrire un tagTwitter ou Courriel dans View @</vt:lpstr>
      <vt:lpstr>Problème: écrire un tagTwitter ou Courriel dans View @</vt:lpstr>
      <vt:lpstr>Charger les données des tables liées</vt:lpstr>
      <vt:lpstr>Activer le LazyLoading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PresenterMedia.com</dc:creator>
  <cp:lastModifiedBy>Turgeon Valérie</cp:lastModifiedBy>
  <cp:revision>109</cp:revision>
  <dcterms:created xsi:type="dcterms:W3CDTF">2012-04-23T14:57:20Z</dcterms:created>
  <dcterms:modified xsi:type="dcterms:W3CDTF">2023-10-06T02:10:41Z</dcterms:modified>
</cp:coreProperties>
</file>

<file path=docProps/thumbnail.jpeg>
</file>